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3"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2022/10/8</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1.png"/><Relationship Id="rId18" Type="http://schemas.openxmlformats.org/officeDocument/2006/relationships/image" Target="../media/image36.jpe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mj-ea"/>
                <a:ea typeface="+mj-ea"/>
              </a:rPr>
              <a:t>跨设备的边将被自动替换成 </a:t>
            </a:r>
            <a:r>
              <a:rPr lang="en-US" sz="2000" b="1" spc="-1" dirty="0">
                <a:solidFill>
                  <a:srgbClr val="34393C"/>
                </a:solidFill>
                <a:latin typeface="+mj-ea"/>
                <a:ea typeface="+mj-ea"/>
              </a:rPr>
              <a:t>Send/Recv </a:t>
            </a:r>
            <a:r>
              <a:rPr lang="zh-CN" altLang="en-US" sz="2000" b="1" spc="-1" dirty="0">
                <a:solidFill>
                  <a:srgbClr val="34393C"/>
                </a:solidFill>
                <a:latin typeface="+mj-ea"/>
                <a:ea typeface="+mj-ea"/>
              </a:rPr>
              <a:t>算子</a:t>
            </a:r>
            <a:r>
              <a:rPr lang="zh-CN" altLang="en-US" sz="2000" spc="-1" dirty="0">
                <a:solidFill>
                  <a:srgbClr val="34393C"/>
                </a:solidFill>
                <a:latin typeface="+mj-ea"/>
                <a:ea typeface="+mj-ea"/>
              </a:rPr>
              <a:t>或者是通过 </a:t>
            </a:r>
            <a:r>
              <a:rPr lang="zh-CN" altLang="en-US" sz="2000" b="1" dirty="0">
                <a:solidFill>
                  <a:srgbClr val="34393C"/>
                </a:solidFill>
                <a:latin typeface="+mj-ea"/>
                <a:ea typeface="+mj-ea"/>
              </a:rPr>
              <a:t>通讯原语 </a:t>
            </a:r>
            <a:r>
              <a:rPr lang="zh-CN" altLang="en-US" sz="2000" dirty="0">
                <a:solidFill>
                  <a:srgbClr val="34393C"/>
                </a:solidFill>
                <a:latin typeface="+mj-ea"/>
                <a:ea typeface="+mj-ea"/>
              </a:rPr>
              <a:t>进行数据传输</a:t>
            </a:r>
            <a:endParaRPr lang="en-US" sz="2000" spc="-1" dirty="0">
              <a:solidFill>
                <a:srgbClr val="34393C"/>
              </a:solidFill>
              <a:latin typeface="+mj-ea"/>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mc:AlternateContent xmlns:mc="http://schemas.openxmlformats.org/markup-compatibility/2006" xmlns:a14="http://schemas.microsoft.com/office/drawing/2010/main">
        <mc:Choice Requires="a14">
          <p:sp>
            <p:nvSpPr>
              <p:cNvPr id="1697" name="TextBox 121"/>
              <p:cNvSpPr txBox="1"/>
              <p:nvPr/>
            </p:nvSpPr>
            <p:spPr>
              <a:xfrm>
                <a:off x="3027101" y="4867200"/>
                <a:ext cx="2127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𝑿</m:t>
                      </m:r>
                    </m:oMath>
                  </m:oMathPara>
                </a14:m>
                <a:endParaRPr/>
              </a:p>
            </p:txBody>
          </p:sp>
        </mc:Choice>
        <mc:Fallback xmlns="">
          <p:sp>
            <p:nvSpPr>
              <p:cNvPr id="1697" name="TextBox 121"/>
              <p:cNvSpPr txBox="1">
                <a:spLocks noRot="1" noChangeAspect="1" noMove="1" noResize="1" noEditPoints="1" noAdjustHandles="1" noChangeArrowheads="1" noChangeShapeType="1" noTextEdit="1"/>
              </p:cNvSpPr>
              <p:nvPr/>
            </p:nvSpPr>
            <p:spPr>
              <a:xfrm>
                <a:off x="3027101" y="4867200"/>
                <a:ext cx="212760" cy="276480"/>
              </a:xfrm>
              <a:prstGeom prst="rect">
                <a:avLst/>
              </a:prstGeom>
              <a:blipFill>
                <a:blip r:embed="rId3"/>
                <a:stretch>
                  <a:fillRect r="-5000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8" name="TextBox 122"/>
              <p:cNvSpPr txBox="1"/>
              <p:nvPr/>
            </p:nvSpPr>
            <p:spPr>
              <a:xfrm>
                <a:off x="2488541" y="4867200"/>
                <a:ext cx="390600" cy="276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𝑾</m:t>
                          </m:r>
                        </m:e>
                        <m:sub>
                          <m:r>
                            <a:rPr>
                              <a:latin typeface="Cambria Math" panose="02040503050406030204" pitchFamily="18" charset="0"/>
                            </a:rPr>
                            <m:t>𝟏</m:t>
                          </m:r>
                        </m:sub>
                      </m:sSub>
                    </m:oMath>
                  </m:oMathPara>
                </a14:m>
                <a:endParaRPr dirty="0"/>
              </a:p>
            </p:txBody>
          </p:sp>
        </mc:Choice>
        <mc:Fallback xmlns="">
          <p:sp>
            <p:nvSpPr>
              <p:cNvPr id="1698" name="TextBox 122"/>
              <p:cNvSpPr txBox="1">
                <a:spLocks noRot="1" noChangeAspect="1" noMove="1" noResize="1" noEditPoints="1" noAdjustHandles="1" noChangeArrowheads="1" noChangeShapeType="1" noTextEdit="1"/>
              </p:cNvSpPr>
              <p:nvPr/>
            </p:nvSpPr>
            <p:spPr>
              <a:xfrm>
                <a:off x="2488541" y="4867200"/>
                <a:ext cx="390600" cy="276480"/>
              </a:xfrm>
              <a:prstGeom prst="rect">
                <a:avLst/>
              </a:prstGeom>
              <a:blipFill>
                <a:blip r:embed="rId4"/>
                <a:stretch>
                  <a:fillRect r="-18750" b="-30435"/>
                </a:stretch>
              </a:blipFill>
            </p:spPr>
            <p:txBody>
              <a:bodyPr/>
              <a:lstStyle/>
              <a:p>
                <a:r>
                  <a:rPr lang="zh-CN" altLang="en-US">
                    <a:noFill/>
                  </a:rPr>
                  <a:t> </a:t>
                </a:r>
              </a:p>
            </p:txBody>
          </p:sp>
        </mc:Fallback>
      </mc:AlternateContent>
      <p:sp>
        <p:nvSpPr>
          <p:cNvPr id="1699" name="Straight Connector 123"/>
          <p:cNvSpPr/>
          <p:nvPr/>
        </p:nvSpPr>
        <p:spPr>
          <a:xfrm flipV="1">
            <a:off x="2684021" y="4755240"/>
            <a:ext cx="101880" cy="1116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sp>
        <p:nvSpPr>
          <p:cNvPr id="1700" name="Straight Connector 124"/>
          <p:cNvSpPr/>
          <p:nvPr/>
        </p:nvSpPr>
        <p:spPr>
          <a:xfrm flipH="1" flipV="1">
            <a:off x="3019541" y="4755240"/>
            <a:ext cx="114120" cy="1116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sp>
        <p:nvSpPr>
          <p:cNvPr id="1701" name="Straight Connector 125"/>
          <p:cNvSpPr/>
          <p:nvPr/>
        </p:nvSpPr>
        <p:spPr>
          <a:xfrm flipH="1" flipV="1">
            <a:off x="2608061" y="4311720"/>
            <a:ext cx="177840" cy="2196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grpSp>
        <p:nvGrpSpPr>
          <p:cNvPr id="1702" name="Group 126"/>
          <p:cNvGrpSpPr/>
          <p:nvPr/>
        </p:nvGrpSpPr>
        <p:grpSpPr>
          <a:xfrm>
            <a:off x="2729381" y="3455641"/>
            <a:ext cx="476280" cy="460211"/>
            <a:chOff x="2727000" y="3455640"/>
            <a:chExt cx="476280" cy="460211"/>
          </a:xfrm>
        </p:grpSpPr>
        <p:sp>
          <p:nvSpPr>
            <p:cNvPr id="1703" name="TextBox 127"/>
            <p:cNvSpPr/>
            <p:nvPr/>
          </p:nvSpPr>
          <p:spPr>
            <a:xfrm>
              <a:off x="2727000" y="3455640"/>
              <a:ext cx="476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spc="-1">
                  <a:solidFill>
                    <a:srgbClr val="1A1A1A"/>
                  </a:solidFill>
                  <a:latin typeface="Segoe UI"/>
                </a:rPr>
                <a:t>*</a:t>
              </a:r>
              <a:endParaRPr lang="en-US" sz="2400" spc="-1">
                <a:latin typeface="Arial"/>
              </a:endParaRPr>
            </a:p>
          </p:txBody>
        </p:sp>
        <p:sp>
          <p:nvSpPr>
            <p:cNvPr id="1704" name="Oval 128"/>
            <p:cNvSpPr/>
            <p:nvPr/>
          </p:nvSpPr>
          <p:spPr>
            <a:xfrm>
              <a:off x="2795760" y="347364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p:grpSp>
      <p:sp>
        <p:nvSpPr>
          <p:cNvPr id="1705" name="Straight Connector 129"/>
          <p:cNvSpPr/>
          <p:nvPr/>
        </p:nvSpPr>
        <p:spPr>
          <a:xfrm flipH="1">
            <a:off x="2608061" y="3743640"/>
            <a:ext cx="238320" cy="251640"/>
          </a:xfrm>
          <a:prstGeom prst="line">
            <a:avLst/>
          </a:prstGeom>
          <a:ln w="15875">
            <a:solidFill>
              <a:srgbClr val="1A1A1A"/>
            </a:solidFill>
            <a:round/>
            <a:headEnd type="triangle" w="med" len="med"/>
          </a:ln>
        </p:spPr>
        <p:style>
          <a:lnRef idx="1">
            <a:schemeClr val="accent1"/>
          </a:lnRef>
          <a:fillRef idx="0">
            <a:schemeClr val="accent1"/>
          </a:fillRef>
          <a:effectRef idx="0">
            <a:schemeClr val="accent1"/>
          </a:effectRef>
          <a:fontRef idx="minor"/>
        </p:style>
      </p:sp>
      <p:sp>
        <p:nvSpPr>
          <p:cNvPr id="1706" name="Straight Connector 130"/>
          <p:cNvSpPr/>
          <p:nvPr/>
        </p:nvSpPr>
        <p:spPr>
          <a:xfrm flipH="1" flipV="1">
            <a:off x="3080381" y="3743640"/>
            <a:ext cx="203760" cy="27396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1707" name="TextBox 131"/>
              <p:cNvSpPr txBox="1"/>
              <p:nvPr/>
            </p:nvSpPr>
            <p:spPr>
              <a:xfrm>
                <a:off x="3088661" y="4017960"/>
                <a:ext cx="390600" cy="276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𝑾</m:t>
                          </m:r>
                        </m:e>
                        <m:sub>
                          <m:r>
                            <a:rPr>
                              <a:latin typeface="Cambria Math" panose="02040503050406030204" pitchFamily="18" charset="0"/>
                            </a:rPr>
                            <m:t>𝟐</m:t>
                          </m:r>
                        </m:sub>
                      </m:sSub>
                    </m:oMath>
                  </m:oMathPara>
                </a14:m>
                <a:endParaRPr/>
              </a:p>
            </p:txBody>
          </p:sp>
        </mc:Choice>
        <mc:Fallback xmlns="">
          <p:sp>
            <p:nvSpPr>
              <p:cNvPr id="1707" name="TextBox 131"/>
              <p:cNvSpPr txBox="1">
                <a:spLocks noRot="1" noChangeAspect="1" noMove="1" noResize="1" noEditPoints="1" noAdjustHandles="1" noChangeArrowheads="1" noChangeShapeType="1" noTextEdit="1"/>
              </p:cNvSpPr>
              <p:nvPr/>
            </p:nvSpPr>
            <p:spPr>
              <a:xfrm>
                <a:off x="3088661" y="4017960"/>
                <a:ext cx="390600" cy="276480"/>
              </a:xfrm>
              <a:prstGeom prst="rect">
                <a:avLst/>
              </a:prstGeom>
              <a:blipFill>
                <a:blip r:embed="rId5"/>
                <a:stretch>
                  <a:fillRect r="-18750"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8" name="TextBox 132"/>
              <p:cNvSpPr txBox="1"/>
              <p:nvPr/>
            </p:nvSpPr>
            <p:spPr>
              <a:xfrm>
                <a:off x="2411141" y="3762000"/>
                <a:ext cx="2336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𝑯</m:t>
                      </m:r>
                    </m:oMath>
                  </m:oMathPara>
                </a14:m>
                <a:endParaRPr/>
              </a:p>
            </p:txBody>
          </p:sp>
        </mc:Choice>
        <mc:Fallback xmlns="">
          <p:sp>
            <p:nvSpPr>
              <p:cNvPr id="1708" name="TextBox 132"/>
              <p:cNvSpPr txBox="1">
                <a:spLocks noRot="1" noChangeAspect="1" noMove="1" noResize="1" noEditPoints="1" noAdjustHandles="1" noChangeArrowheads="1" noChangeShapeType="1" noTextEdit="1"/>
              </p:cNvSpPr>
              <p:nvPr/>
            </p:nvSpPr>
            <p:spPr>
              <a:xfrm>
                <a:off x="2411141" y="3762000"/>
                <a:ext cx="233640" cy="276480"/>
              </a:xfrm>
              <a:prstGeom prst="rect">
                <a:avLst/>
              </a:prstGeom>
              <a:blipFill>
                <a:blip r:embed="rId6"/>
                <a:stretch>
                  <a:fillRect r="-47368"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9" name="TextBox 133"/>
              <p:cNvSpPr txBox="1"/>
              <p:nvPr/>
            </p:nvSpPr>
            <p:spPr>
              <a:xfrm>
                <a:off x="2754221" y="3225240"/>
                <a:ext cx="1983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𝒀</m:t>
                      </m:r>
                    </m:oMath>
                  </m:oMathPara>
                </a14:m>
                <a:endParaRPr/>
              </a:p>
            </p:txBody>
          </p:sp>
        </mc:Choice>
        <mc:Fallback xmlns="">
          <p:sp>
            <p:nvSpPr>
              <p:cNvPr id="1709" name="TextBox 133"/>
              <p:cNvSpPr txBox="1">
                <a:spLocks noRot="1" noChangeAspect="1" noMove="1" noResize="1" noEditPoints="1" noAdjustHandles="1" noChangeArrowheads="1" noChangeShapeType="1" noTextEdit="1"/>
              </p:cNvSpPr>
              <p:nvPr/>
            </p:nvSpPr>
            <p:spPr>
              <a:xfrm>
                <a:off x="2754221" y="3225240"/>
                <a:ext cx="198360" cy="276480"/>
              </a:xfrm>
              <a:prstGeom prst="rect">
                <a:avLst/>
              </a:prstGeom>
              <a:blipFill>
                <a:blip r:embed="rId7"/>
                <a:stretch>
                  <a:fillRect r="-56250" b="-17391"/>
                </a:stretch>
              </a:blipFill>
            </p:spPr>
            <p:txBody>
              <a:bodyPr/>
              <a:lstStyle/>
              <a:p>
                <a:r>
                  <a:rPr lang="zh-CN" altLang="en-US">
                    <a:noFill/>
                  </a:rPr>
                  <a:t> </a:t>
                </a:r>
              </a:p>
            </p:txBody>
          </p:sp>
        </mc:Fallback>
      </mc:AlternateContent>
      <p:sp>
        <p:nvSpPr>
          <p:cNvPr id="1710" name="Straight Connector 134"/>
          <p:cNvSpPr/>
          <p:nvPr/>
        </p:nvSpPr>
        <p:spPr>
          <a:xfrm flipH="1">
            <a:off x="2963381" y="3169440"/>
            <a:ext cx="4320" cy="304200"/>
          </a:xfrm>
          <a:prstGeom prst="line">
            <a:avLst/>
          </a:prstGeom>
          <a:ln w="15875">
            <a:solidFill>
              <a:srgbClr val="1A1A1A"/>
            </a:solidFill>
            <a:round/>
            <a:headEnd type="triangle" w="med" len="med"/>
          </a:ln>
        </p:spPr>
        <p:style>
          <a:lnRef idx="1">
            <a:schemeClr val="accent1"/>
          </a:lnRef>
          <a:fillRef idx="0">
            <a:schemeClr val="accent1"/>
          </a:fillRef>
          <a:effectRef idx="0">
            <a:schemeClr val="accent1"/>
          </a:effectRef>
          <a:fontRef idx="minor"/>
        </p:style>
      </p:sp>
      <p:grpSp>
        <p:nvGrpSpPr>
          <p:cNvPr id="1711" name="Group 3"/>
          <p:cNvGrpSpPr/>
          <p:nvPr/>
        </p:nvGrpSpPr>
        <p:grpSpPr>
          <a:xfrm>
            <a:off x="1561541" y="3113280"/>
            <a:ext cx="1391400" cy="930960"/>
            <a:chOff x="1559160" y="3113280"/>
            <a:chExt cx="1391400" cy="930960"/>
          </a:xfrm>
        </p:grpSpPr>
        <p:sp>
          <p:nvSpPr>
            <p:cNvPr id="1712" name="Straight Connector 135"/>
            <p:cNvSpPr/>
            <p:nvPr/>
          </p:nvSpPr>
          <p:spPr>
            <a:xfrm>
              <a:off x="2403000" y="3545640"/>
              <a:ext cx="547560" cy="498600"/>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13" name="TextBox 136"/>
            <p:cNvSpPr/>
            <p:nvPr/>
          </p:nvSpPr>
          <p:spPr>
            <a:xfrm>
              <a:off x="1559160" y="3113280"/>
              <a:ext cx="1110240" cy="6356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Partition graph</a:t>
              </a:r>
              <a:endParaRPr lang="en-US" sz="1770" spc="-1">
                <a:latin typeface="Arial"/>
              </a:endParaRPr>
            </a:p>
          </p:txBody>
        </p:sp>
      </p:grpSp>
      <p:grpSp>
        <p:nvGrpSpPr>
          <p:cNvPr id="1714" name="Group 4"/>
          <p:cNvGrpSpPr/>
          <p:nvPr/>
        </p:nvGrpSpPr>
        <p:grpSpPr>
          <a:xfrm>
            <a:off x="3464141" y="2318040"/>
            <a:ext cx="1234800" cy="1441080"/>
            <a:chOff x="3461760" y="2318040"/>
            <a:chExt cx="1234800" cy="1441080"/>
          </a:xfrm>
        </p:grpSpPr>
        <p:pic>
          <p:nvPicPr>
            <p:cNvPr id="1715" name="Picture 120" descr="Pin Curved &lt;strong&gt;Arrow&lt;/strong&gt; P on Pinterest"/>
            <p:cNvPicPr/>
            <p:nvPr/>
          </p:nvPicPr>
          <p:blipFill>
            <a:blip r:embed="rId8"/>
            <a:stretch/>
          </p:blipFill>
          <p:spPr>
            <a:xfrm rot="373800">
              <a:off x="3461760" y="2741400"/>
              <a:ext cx="1146960" cy="1017720"/>
            </a:xfrm>
            <a:prstGeom prst="rect">
              <a:avLst/>
            </a:prstGeom>
            <a:ln w="0">
              <a:noFill/>
            </a:ln>
          </p:spPr>
        </p:pic>
        <p:sp>
          <p:nvSpPr>
            <p:cNvPr id="1716" name="TextBox 139"/>
            <p:cNvSpPr/>
            <p:nvPr/>
          </p:nvSpPr>
          <p:spPr>
            <a:xfrm>
              <a:off x="3479400" y="2318040"/>
              <a:ext cx="1217160" cy="63564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Dispatch</a:t>
              </a:r>
              <a:endParaRPr lang="en-US" sz="1770" spc="-1">
                <a:latin typeface="Arial"/>
              </a:endParaRPr>
            </a:p>
            <a:p>
              <a:pPr>
                <a:lnSpc>
                  <a:spcPct val="100000"/>
                </a:lnSpc>
                <a:buNone/>
              </a:pPr>
              <a:r>
                <a:rPr lang="en-US" sz="1770" spc="-1">
                  <a:solidFill>
                    <a:srgbClr val="1A1A1A"/>
                  </a:solidFill>
                  <a:latin typeface="Segoe UI"/>
                </a:rPr>
                <a:t>partitions</a:t>
              </a:r>
              <a:endParaRPr lang="en-US" sz="1770" spc="-1">
                <a:latin typeface="Arial"/>
              </a:endParaRPr>
            </a:p>
          </p:txBody>
        </p:sp>
      </p:grpSp>
      <p:sp>
        <p:nvSpPr>
          <p:cNvPr id="1717" name="Straight Connector 140"/>
          <p:cNvSpPr/>
          <p:nvPr/>
        </p:nvSpPr>
        <p:spPr>
          <a:xfrm>
            <a:off x="3959501" y="2986920"/>
            <a:ext cx="360" cy="2574360"/>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grpSp>
        <p:nvGrpSpPr>
          <p:cNvPr id="1718" name="Group 141"/>
          <p:cNvGrpSpPr/>
          <p:nvPr/>
        </p:nvGrpSpPr>
        <p:grpSpPr>
          <a:xfrm>
            <a:off x="2668901" y="4467241"/>
            <a:ext cx="476280" cy="460211"/>
            <a:chOff x="2666520" y="4467240"/>
            <a:chExt cx="476280" cy="460211"/>
          </a:xfrm>
        </p:grpSpPr>
        <p:sp>
          <p:nvSpPr>
            <p:cNvPr id="1719" name="TextBox 142"/>
            <p:cNvSpPr/>
            <p:nvPr/>
          </p:nvSpPr>
          <p:spPr>
            <a:xfrm>
              <a:off x="2666520" y="4467240"/>
              <a:ext cx="476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spc="-1">
                  <a:solidFill>
                    <a:srgbClr val="1A1A1A"/>
                  </a:solidFill>
                  <a:latin typeface="Segoe UI"/>
                </a:rPr>
                <a:t>*</a:t>
              </a:r>
              <a:endParaRPr lang="en-US" sz="2400" spc="-1">
                <a:latin typeface="Arial"/>
              </a:endParaRPr>
            </a:p>
          </p:txBody>
        </p:sp>
        <p:sp>
          <p:nvSpPr>
            <p:cNvPr id="1720" name="Oval 143"/>
            <p:cNvSpPr/>
            <p:nvPr/>
          </p:nvSpPr>
          <p:spPr>
            <a:xfrm>
              <a:off x="2735280" y="448524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p:grpSp>
      <p:sp>
        <p:nvSpPr>
          <p:cNvPr id="1721" name="Oval 144"/>
          <p:cNvSpPr/>
          <p:nvPr/>
        </p:nvSpPr>
        <p:spPr>
          <a:xfrm>
            <a:off x="2443181" y="399528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1722" name="TextBox 145"/>
              <p:cNvSpPr txBox="1"/>
              <p:nvPr/>
            </p:nvSpPr>
            <p:spPr>
              <a:xfrm>
                <a:off x="2524181" y="4012200"/>
                <a:ext cx="1983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𝝈</m:t>
                      </m:r>
                    </m:oMath>
                  </m:oMathPara>
                </a14:m>
                <a:endParaRPr/>
              </a:p>
            </p:txBody>
          </p:sp>
        </mc:Choice>
        <mc:Fallback xmlns="">
          <p:sp>
            <p:nvSpPr>
              <p:cNvPr id="1722" name="TextBox 145"/>
              <p:cNvSpPr txBox="1">
                <a:spLocks noRot="1" noChangeAspect="1" noMove="1" noResize="1" noEditPoints="1" noAdjustHandles="1" noChangeArrowheads="1" noChangeShapeType="1" noTextEdit="1"/>
              </p:cNvSpPr>
              <p:nvPr/>
            </p:nvSpPr>
            <p:spPr>
              <a:xfrm>
                <a:off x="2524181" y="4012200"/>
                <a:ext cx="198360" cy="276480"/>
              </a:xfrm>
              <a:prstGeom prst="rect">
                <a:avLst/>
              </a:prstGeom>
              <a:blipFill>
                <a:blip r:embed="rId9"/>
                <a:stretch>
                  <a:fillRect r="-50000"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3" name="TextBox 146"/>
              <p:cNvSpPr txBox="1"/>
              <p:nvPr/>
            </p:nvSpPr>
            <p:spPr>
              <a:xfrm>
                <a:off x="5857061" y="4032720"/>
                <a:ext cx="2127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𝑿</m:t>
                      </m:r>
                    </m:oMath>
                  </m:oMathPara>
                </a14:m>
                <a:endParaRPr/>
              </a:p>
            </p:txBody>
          </p:sp>
        </mc:Choice>
        <mc:Fallback xmlns="">
          <p:sp>
            <p:nvSpPr>
              <p:cNvPr id="1723" name="TextBox 146"/>
              <p:cNvSpPr txBox="1">
                <a:spLocks noRot="1" noChangeAspect="1" noMove="1" noResize="1" noEditPoints="1" noAdjustHandles="1" noChangeArrowheads="1" noChangeShapeType="1" noTextEdit="1"/>
              </p:cNvSpPr>
              <p:nvPr/>
            </p:nvSpPr>
            <p:spPr>
              <a:xfrm>
                <a:off x="5857061" y="4032720"/>
                <a:ext cx="212760" cy="276480"/>
              </a:xfrm>
              <a:prstGeom prst="rect">
                <a:avLst/>
              </a:prstGeom>
              <a:blipFill>
                <a:blip r:embed="rId10"/>
                <a:stretch>
                  <a:fillRect r="-50000"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4" name="TextBox 147"/>
              <p:cNvSpPr txBox="1"/>
              <p:nvPr/>
            </p:nvSpPr>
            <p:spPr>
              <a:xfrm>
                <a:off x="5318501" y="4032720"/>
                <a:ext cx="390600" cy="276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𝑾</m:t>
                          </m:r>
                        </m:e>
                        <m:sub>
                          <m:r>
                            <a:rPr>
                              <a:latin typeface="Cambria Math" panose="02040503050406030204" pitchFamily="18" charset="0"/>
                            </a:rPr>
                            <m:t>𝟏</m:t>
                          </m:r>
                        </m:sub>
                      </m:sSub>
                    </m:oMath>
                  </m:oMathPara>
                </a14:m>
                <a:endParaRPr/>
              </a:p>
            </p:txBody>
          </p:sp>
        </mc:Choice>
        <mc:Fallback xmlns="">
          <p:sp>
            <p:nvSpPr>
              <p:cNvPr id="1724" name="TextBox 147"/>
              <p:cNvSpPr txBox="1">
                <a:spLocks noRot="1" noChangeAspect="1" noMove="1" noResize="1" noEditPoints="1" noAdjustHandles="1" noChangeArrowheads="1" noChangeShapeType="1" noTextEdit="1"/>
              </p:cNvSpPr>
              <p:nvPr/>
            </p:nvSpPr>
            <p:spPr>
              <a:xfrm>
                <a:off x="5318501" y="4032720"/>
                <a:ext cx="390600" cy="276480"/>
              </a:xfrm>
              <a:prstGeom prst="rect">
                <a:avLst/>
              </a:prstGeom>
              <a:blipFill>
                <a:blip r:embed="rId11"/>
                <a:stretch>
                  <a:fillRect r="-18750" b="-31818"/>
                </a:stretch>
              </a:blipFill>
            </p:spPr>
            <p:txBody>
              <a:bodyPr/>
              <a:lstStyle/>
              <a:p>
                <a:r>
                  <a:rPr lang="zh-CN" altLang="en-US">
                    <a:noFill/>
                  </a:rPr>
                  <a:t> </a:t>
                </a:r>
              </a:p>
            </p:txBody>
          </p:sp>
        </mc:Fallback>
      </mc:AlternateContent>
      <p:sp>
        <p:nvSpPr>
          <p:cNvPr id="1725" name="Straight Connector 148"/>
          <p:cNvSpPr/>
          <p:nvPr/>
        </p:nvSpPr>
        <p:spPr>
          <a:xfrm flipV="1">
            <a:off x="5513981" y="3921120"/>
            <a:ext cx="101880" cy="1116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sp>
        <p:nvSpPr>
          <p:cNvPr id="1726" name="Straight Connector 149"/>
          <p:cNvSpPr/>
          <p:nvPr/>
        </p:nvSpPr>
        <p:spPr>
          <a:xfrm flipH="1" flipV="1">
            <a:off x="5849501" y="3921120"/>
            <a:ext cx="113760" cy="1116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sp>
        <p:nvSpPr>
          <p:cNvPr id="1727" name="Straight Connector 150"/>
          <p:cNvSpPr/>
          <p:nvPr/>
        </p:nvSpPr>
        <p:spPr>
          <a:xfrm flipH="1" flipV="1">
            <a:off x="5438021" y="3477240"/>
            <a:ext cx="177840" cy="21996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grpSp>
        <p:nvGrpSpPr>
          <p:cNvPr id="1728" name="Group 151"/>
          <p:cNvGrpSpPr/>
          <p:nvPr/>
        </p:nvGrpSpPr>
        <p:grpSpPr>
          <a:xfrm>
            <a:off x="8388941" y="3260881"/>
            <a:ext cx="476280" cy="460211"/>
            <a:chOff x="8386560" y="3260880"/>
            <a:chExt cx="476280" cy="460211"/>
          </a:xfrm>
        </p:grpSpPr>
        <p:sp>
          <p:nvSpPr>
            <p:cNvPr id="1729" name="TextBox 152"/>
            <p:cNvSpPr/>
            <p:nvPr/>
          </p:nvSpPr>
          <p:spPr>
            <a:xfrm>
              <a:off x="8386560" y="3260880"/>
              <a:ext cx="476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spc="-1">
                  <a:solidFill>
                    <a:srgbClr val="1A1A1A"/>
                  </a:solidFill>
                  <a:latin typeface="Segoe UI"/>
                </a:rPr>
                <a:t>*</a:t>
              </a:r>
              <a:endParaRPr lang="en-US" sz="2400" spc="-1">
                <a:latin typeface="Arial"/>
              </a:endParaRPr>
            </a:p>
          </p:txBody>
        </p:sp>
        <p:sp>
          <p:nvSpPr>
            <p:cNvPr id="1730" name="Oval 153"/>
            <p:cNvSpPr/>
            <p:nvPr/>
          </p:nvSpPr>
          <p:spPr>
            <a:xfrm>
              <a:off x="8455320" y="327888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p:grpSp>
      <p:sp>
        <p:nvSpPr>
          <p:cNvPr id="1731" name="Straight Connector 154"/>
          <p:cNvSpPr/>
          <p:nvPr/>
        </p:nvSpPr>
        <p:spPr>
          <a:xfrm flipH="1" flipV="1">
            <a:off x="5603621" y="3319200"/>
            <a:ext cx="136080" cy="4320"/>
          </a:xfrm>
          <a:prstGeom prst="line">
            <a:avLst/>
          </a:prstGeom>
          <a:ln w="15875">
            <a:solidFill>
              <a:srgbClr val="1A1A1A"/>
            </a:solidFill>
            <a:round/>
            <a:headEnd type="triangle" w="med" len="med"/>
          </a:ln>
        </p:spPr>
        <p:style>
          <a:lnRef idx="1">
            <a:schemeClr val="accent1"/>
          </a:lnRef>
          <a:fillRef idx="0">
            <a:schemeClr val="accent1"/>
          </a:fillRef>
          <a:effectRef idx="0">
            <a:schemeClr val="accent1"/>
          </a:effectRef>
          <a:fontRef idx="minor"/>
        </p:style>
      </p:sp>
      <p:sp>
        <p:nvSpPr>
          <p:cNvPr id="1732" name="Straight Connector 155"/>
          <p:cNvSpPr/>
          <p:nvPr/>
        </p:nvSpPr>
        <p:spPr>
          <a:xfrm flipH="1" flipV="1">
            <a:off x="8739941" y="3548880"/>
            <a:ext cx="203760" cy="27396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1733" name="TextBox 156"/>
              <p:cNvSpPr txBox="1"/>
              <p:nvPr/>
            </p:nvSpPr>
            <p:spPr>
              <a:xfrm>
                <a:off x="8748221" y="3823200"/>
                <a:ext cx="390600" cy="276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𝑾</m:t>
                          </m:r>
                        </m:e>
                        <m:sub>
                          <m:r>
                            <a:rPr>
                              <a:latin typeface="Cambria Math" panose="02040503050406030204" pitchFamily="18" charset="0"/>
                            </a:rPr>
                            <m:t>𝟐</m:t>
                          </m:r>
                        </m:sub>
                      </m:sSub>
                    </m:oMath>
                  </m:oMathPara>
                </a14:m>
                <a:endParaRPr/>
              </a:p>
            </p:txBody>
          </p:sp>
        </mc:Choice>
        <mc:Fallback xmlns="">
          <p:sp>
            <p:nvSpPr>
              <p:cNvPr id="1733" name="TextBox 156"/>
              <p:cNvSpPr txBox="1">
                <a:spLocks noRot="1" noChangeAspect="1" noMove="1" noResize="1" noEditPoints="1" noAdjustHandles="1" noChangeArrowheads="1" noChangeShapeType="1" noTextEdit="1"/>
              </p:cNvSpPr>
              <p:nvPr/>
            </p:nvSpPr>
            <p:spPr>
              <a:xfrm>
                <a:off x="8748221" y="3823200"/>
                <a:ext cx="390600" cy="276480"/>
              </a:xfrm>
              <a:prstGeom prst="rect">
                <a:avLst/>
              </a:prstGeom>
              <a:blipFill>
                <a:blip r:embed="rId12"/>
                <a:stretch>
                  <a:fillRect r="-18750"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4" name="TextBox 157"/>
              <p:cNvSpPr txBox="1"/>
              <p:nvPr/>
            </p:nvSpPr>
            <p:spPr>
              <a:xfrm>
                <a:off x="5241101" y="2927880"/>
                <a:ext cx="23364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𝑯</m:t>
                      </m:r>
                    </m:oMath>
                  </m:oMathPara>
                </a14:m>
                <a:endParaRPr/>
              </a:p>
            </p:txBody>
          </p:sp>
        </mc:Choice>
        <mc:Fallback xmlns="">
          <p:sp>
            <p:nvSpPr>
              <p:cNvPr id="1734" name="TextBox 157"/>
              <p:cNvSpPr txBox="1">
                <a:spLocks noRot="1" noChangeAspect="1" noMove="1" noResize="1" noEditPoints="1" noAdjustHandles="1" noChangeArrowheads="1" noChangeShapeType="1" noTextEdit="1"/>
              </p:cNvSpPr>
              <p:nvPr/>
            </p:nvSpPr>
            <p:spPr>
              <a:xfrm>
                <a:off x="5241101" y="2927880"/>
                <a:ext cx="233640" cy="276480"/>
              </a:xfrm>
              <a:prstGeom prst="rect">
                <a:avLst/>
              </a:prstGeom>
              <a:blipFill>
                <a:blip r:embed="rId13"/>
                <a:stretch>
                  <a:fillRect r="-47368"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5" name="TextBox 158"/>
              <p:cNvSpPr txBox="1"/>
              <p:nvPr/>
            </p:nvSpPr>
            <p:spPr>
              <a:xfrm>
                <a:off x="8413781" y="3030480"/>
                <a:ext cx="1983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𝒀</m:t>
                      </m:r>
                    </m:oMath>
                  </m:oMathPara>
                </a14:m>
                <a:endParaRPr/>
              </a:p>
            </p:txBody>
          </p:sp>
        </mc:Choice>
        <mc:Fallback xmlns="">
          <p:sp>
            <p:nvSpPr>
              <p:cNvPr id="1735" name="TextBox 158"/>
              <p:cNvSpPr txBox="1">
                <a:spLocks noRot="1" noChangeAspect="1" noMove="1" noResize="1" noEditPoints="1" noAdjustHandles="1" noChangeArrowheads="1" noChangeShapeType="1" noTextEdit="1"/>
              </p:cNvSpPr>
              <p:nvPr/>
            </p:nvSpPr>
            <p:spPr>
              <a:xfrm>
                <a:off x="8413781" y="3030480"/>
                <a:ext cx="198360" cy="276480"/>
              </a:xfrm>
              <a:prstGeom prst="rect">
                <a:avLst/>
              </a:prstGeom>
              <a:blipFill>
                <a:blip r:embed="rId14"/>
                <a:stretch>
                  <a:fillRect r="-56250" b="-22727"/>
                </a:stretch>
              </a:blipFill>
            </p:spPr>
            <p:txBody>
              <a:bodyPr/>
              <a:lstStyle/>
              <a:p>
                <a:r>
                  <a:rPr lang="zh-CN" altLang="en-US">
                    <a:noFill/>
                  </a:rPr>
                  <a:t> </a:t>
                </a:r>
              </a:p>
            </p:txBody>
          </p:sp>
        </mc:Fallback>
      </mc:AlternateContent>
      <p:sp>
        <p:nvSpPr>
          <p:cNvPr id="1736" name="Straight Connector 159"/>
          <p:cNvSpPr/>
          <p:nvPr/>
        </p:nvSpPr>
        <p:spPr>
          <a:xfrm flipH="1">
            <a:off x="8622941" y="2974680"/>
            <a:ext cx="4320" cy="304200"/>
          </a:xfrm>
          <a:prstGeom prst="line">
            <a:avLst/>
          </a:prstGeom>
          <a:ln w="15875">
            <a:solidFill>
              <a:srgbClr val="1A1A1A"/>
            </a:solidFill>
            <a:round/>
            <a:headEnd type="triangle" w="med" len="med"/>
          </a:ln>
        </p:spPr>
        <p:style>
          <a:lnRef idx="1">
            <a:schemeClr val="accent1"/>
          </a:lnRef>
          <a:fillRef idx="0">
            <a:schemeClr val="accent1"/>
          </a:fillRef>
          <a:effectRef idx="0">
            <a:schemeClr val="accent1"/>
          </a:effectRef>
          <a:fontRef idx="minor"/>
        </p:style>
      </p:sp>
      <p:grpSp>
        <p:nvGrpSpPr>
          <p:cNvPr id="1737" name="Group 161"/>
          <p:cNvGrpSpPr/>
          <p:nvPr/>
        </p:nvGrpSpPr>
        <p:grpSpPr>
          <a:xfrm>
            <a:off x="5498861" y="3632761"/>
            <a:ext cx="476280" cy="460211"/>
            <a:chOff x="5496480" y="3632760"/>
            <a:chExt cx="476280" cy="460211"/>
          </a:xfrm>
        </p:grpSpPr>
        <p:sp>
          <p:nvSpPr>
            <p:cNvPr id="1738" name="TextBox 162"/>
            <p:cNvSpPr/>
            <p:nvPr/>
          </p:nvSpPr>
          <p:spPr>
            <a:xfrm>
              <a:off x="5496480" y="3632760"/>
              <a:ext cx="476280" cy="46021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spc="-1">
                  <a:solidFill>
                    <a:srgbClr val="1A1A1A"/>
                  </a:solidFill>
                  <a:latin typeface="Segoe UI"/>
                </a:rPr>
                <a:t>*</a:t>
              </a:r>
              <a:endParaRPr lang="en-US" sz="2400" spc="-1">
                <a:latin typeface="Arial"/>
              </a:endParaRPr>
            </a:p>
          </p:txBody>
        </p:sp>
        <p:sp>
          <p:nvSpPr>
            <p:cNvPr id="1739" name="Oval 163"/>
            <p:cNvSpPr/>
            <p:nvPr/>
          </p:nvSpPr>
          <p:spPr>
            <a:xfrm>
              <a:off x="5565240" y="365112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p:grpSp>
      <p:sp>
        <p:nvSpPr>
          <p:cNvPr id="1740" name="Oval 164"/>
          <p:cNvSpPr/>
          <p:nvPr/>
        </p:nvSpPr>
        <p:spPr>
          <a:xfrm>
            <a:off x="5273141" y="3161160"/>
            <a:ext cx="330120" cy="316080"/>
          </a:xfrm>
          <a:prstGeom prst="ellipse">
            <a:avLst/>
          </a:prstGeom>
          <a:noFill/>
          <a:ln w="25400">
            <a:solidFill>
              <a:srgbClr val="1A1A1A"/>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1741" name="TextBox 165"/>
              <p:cNvSpPr txBox="1"/>
              <p:nvPr/>
            </p:nvSpPr>
            <p:spPr>
              <a:xfrm>
                <a:off x="5354141" y="3177720"/>
                <a:ext cx="19836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𝝈</m:t>
                      </m:r>
                    </m:oMath>
                  </m:oMathPara>
                </a14:m>
                <a:endParaRPr/>
              </a:p>
            </p:txBody>
          </p:sp>
        </mc:Choice>
        <mc:Fallback xmlns="">
          <p:sp>
            <p:nvSpPr>
              <p:cNvPr id="1741" name="TextBox 165"/>
              <p:cNvSpPr txBox="1">
                <a:spLocks noRot="1" noChangeAspect="1" noMove="1" noResize="1" noEditPoints="1" noAdjustHandles="1" noChangeArrowheads="1" noChangeShapeType="1" noTextEdit="1"/>
              </p:cNvSpPr>
              <p:nvPr/>
            </p:nvSpPr>
            <p:spPr>
              <a:xfrm>
                <a:off x="5354141" y="3177720"/>
                <a:ext cx="198360" cy="276480"/>
              </a:xfrm>
              <a:prstGeom prst="rect">
                <a:avLst/>
              </a:prstGeom>
              <a:blipFill>
                <a:blip r:embed="rId15"/>
                <a:stretch>
                  <a:fillRect r="-43750" b="-13043"/>
                </a:stretch>
              </a:blipFill>
            </p:spPr>
            <p:txBody>
              <a:bodyPr/>
              <a:lstStyle/>
              <a:p>
                <a:r>
                  <a:rPr lang="zh-CN" altLang="en-US">
                    <a:noFill/>
                  </a:rPr>
                  <a:t> </a:t>
                </a:r>
              </a:p>
            </p:txBody>
          </p:sp>
        </mc:Fallback>
      </mc:AlternateContent>
      <p:grpSp>
        <p:nvGrpSpPr>
          <p:cNvPr id="1742" name="Group 11"/>
          <p:cNvGrpSpPr/>
          <p:nvPr/>
        </p:nvGrpSpPr>
        <p:grpSpPr>
          <a:xfrm>
            <a:off x="5739701" y="3154320"/>
            <a:ext cx="748080" cy="337680"/>
            <a:chOff x="5737320" y="3154320"/>
            <a:chExt cx="748080" cy="337680"/>
          </a:xfrm>
        </p:grpSpPr>
        <p:sp>
          <p:nvSpPr>
            <p:cNvPr id="1743" name="Oval 168"/>
            <p:cNvSpPr/>
            <p:nvPr/>
          </p:nvSpPr>
          <p:spPr>
            <a:xfrm>
              <a:off x="5768280" y="3175920"/>
              <a:ext cx="581760" cy="316080"/>
            </a:xfrm>
            <a:prstGeom prst="ellipse">
              <a:avLst/>
            </a:prstGeom>
            <a:solidFill>
              <a:schemeClr val="tx2">
                <a:lumMod val="20000"/>
                <a:lumOff val="80000"/>
              </a:schemeClr>
            </a:solidFill>
            <a:ln w="25400">
              <a:solidFill>
                <a:srgbClr val="1A1A1A"/>
              </a:solidFill>
              <a:round/>
            </a:ln>
          </p:spPr>
          <p:style>
            <a:lnRef idx="2">
              <a:schemeClr val="accent1">
                <a:shade val="50000"/>
              </a:schemeClr>
            </a:lnRef>
            <a:fillRef idx="1">
              <a:schemeClr val="accent1"/>
            </a:fillRef>
            <a:effectRef idx="0">
              <a:schemeClr val="accent1"/>
            </a:effectRef>
            <a:fontRef idx="minor"/>
          </p:style>
        </p:sp>
        <p:sp>
          <p:nvSpPr>
            <p:cNvPr id="1744" name="TextBox 169"/>
            <p:cNvSpPr/>
            <p:nvPr/>
          </p:nvSpPr>
          <p:spPr>
            <a:xfrm>
              <a:off x="5737320" y="3154320"/>
              <a:ext cx="74808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Send</a:t>
              </a:r>
              <a:endParaRPr lang="en-US" sz="1600" spc="-1">
                <a:latin typeface="Arial"/>
              </a:endParaRPr>
            </a:p>
          </p:txBody>
        </p:sp>
      </p:grpSp>
      <p:grpSp>
        <p:nvGrpSpPr>
          <p:cNvPr id="1745" name="Group 12"/>
          <p:cNvGrpSpPr/>
          <p:nvPr/>
        </p:nvGrpSpPr>
        <p:grpSpPr>
          <a:xfrm>
            <a:off x="7968461" y="3767760"/>
            <a:ext cx="671400" cy="337100"/>
            <a:chOff x="7966080" y="3767760"/>
            <a:chExt cx="671400" cy="337100"/>
          </a:xfrm>
        </p:grpSpPr>
        <p:sp>
          <p:nvSpPr>
            <p:cNvPr id="1746" name="Oval 170"/>
            <p:cNvSpPr/>
            <p:nvPr/>
          </p:nvSpPr>
          <p:spPr>
            <a:xfrm>
              <a:off x="7972560" y="3781440"/>
              <a:ext cx="581760" cy="316080"/>
            </a:xfrm>
            <a:prstGeom prst="ellipse">
              <a:avLst/>
            </a:prstGeom>
            <a:solidFill>
              <a:schemeClr val="tx2">
                <a:lumMod val="20000"/>
                <a:lumOff val="80000"/>
              </a:schemeClr>
            </a:solidFill>
            <a:ln w="25400">
              <a:solidFill>
                <a:srgbClr val="1A1A1A"/>
              </a:solidFill>
              <a:round/>
            </a:ln>
          </p:spPr>
          <p:style>
            <a:lnRef idx="2">
              <a:schemeClr val="accent1">
                <a:shade val="50000"/>
              </a:schemeClr>
            </a:lnRef>
            <a:fillRef idx="1">
              <a:schemeClr val="accent1"/>
            </a:fillRef>
            <a:effectRef idx="0">
              <a:schemeClr val="accent1"/>
            </a:effectRef>
            <a:fontRef idx="minor"/>
          </p:style>
        </p:sp>
        <p:sp>
          <p:nvSpPr>
            <p:cNvPr id="1747" name="TextBox 171"/>
            <p:cNvSpPr/>
            <p:nvPr/>
          </p:nvSpPr>
          <p:spPr>
            <a:xfrm>
              <a:off x="7966080" y="3767760"/>
              <a:ext cx="67140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Recv</a:t>
              </a:r>
              <a:endParaRPr lang="en-US" sz="1600" spc="-1" dirty="0">
                <a:latin typeface="Arial"/>
              </a:endParaRPr>
            </a:p>
          </p:txBody>
        </p:sp>
      </p:grpSp>
      <p:sp>
        <p:nvSpPr>
          <p:cNvPr id="1748" name="Straight Connector 172"/>
          <p:cNvSpPr/>
          <p:nvPr/>
        </p:nvSpPr>
        <p:spPr>
          <a:xfrm flipV="1">
            <a:off x="8265821" y="3548880"/>
            <a:ext cx="240120" cy="232200"/>
          </a:xfrm>
          <a:prstGeom prst="line">
            <a:avLst/>
          </a:prstGeom>
          <a:ln w="15875">
            <a:solidFill>
              <a:srgbClr val="1A1A1A"/>
            </a:solidFill>
            <a:round/>
            <a:tailEnd type="triangle" w="med" len="med"/>
          </a:ln>
        </p:spPr>
        <p:style>
          <a:lnRef idx="1">
            <a:schemeClr val="accent1"/>
          </a:lnRef>
          <a:fillRef idx="0">
            <a:schemeClr val="accent1"/>
          </a:fillRef>
          <a:effectRef idx="0">
            <a:schemeClr val="accent1"/>
          </a:effectRef>
          <a:fontRef idx="minor"/>
        </p:style>
      </p:sp>
      <p:pic>
        <p:nvPicPr>
          <p:cNvPr id="1749" name="Content Placeholder 5" descr="Galerie OOo/Informatique-materiel/server_mimooh_01"/>
          <p:cNvPicPr/>
          <p:nvPr/>
        </p:nvPicPr>
        <p:blipFill>
          <a:blip r:embed="rId16"/>
          <a:stretch/>
        </p:blipFill>
        <p:spPr>
          <a:xfrm>
            <a:off x="5431181" y="4579560"/>
            <a:ext cx="804240" cy="969840"/>
          </a:xfrm>
          <a:prstGeom prst="rect">
            <a:avLst/>
          </a:prstGeom>
          <a:ln w="0">
            <a:noFill/>
          </a:ln>
        </p:spPr>
      </p:pic>
      <p:sp>
        <p:nvSpPr>
          <p:cNvPr id="1750" name="Rectangle: Rounded Corners 177"/>
          <p:cNvSpPr/>
          <p:nvPr/>
        </p:nvSpPr>
        <p:spPr>
          <a:xfrm>
            <a:off x="1492061" y="2997360"/>
            <a:ext cx="1998000" cy="2207160"/>
          </a:xfrm>
          <a:prstGeom prst="roundRect">
            <a:avLst>
              <a:gd name="adj" fmla="val 16667"/>
            </a:avLst>
          </a:prstGeom>
          <a:noFill/>
          <a:ln w="25400">
            <a:solidFill>
              <a:srgbClr val="1A1A1A"/>
            </a:solidFill>
            <a:prstDash val="sysDash"/>
            <a:round/>
          </a:ln>
        </p:spPr>
        <p:style>
          <a:lnRef idx="2">
            <a:schemeClr val="accent1">
              <a:shade val="50000"/>
            </a:schemeClr>
          </a:lnRef>
          <a:fillRef idx="1">
            <a:schemeClr val="accent1"/>
          </a:fillRef>
          <a:effectRef idx="0">
            <a:schemeClr val="accent1"/>
          </a:effectRef>
          <a:fontRef idx="minor"/>
        </p:style>
      </p:sp>
      <p:sp>
        <p:nvSpPr>
          <p:cNvPr id="1751" name="Rectangle: Rounded Corners 179"/>
          <p:cNvSpPr/>
          <p:nvPr/>
        </p:nvSpPr>
        <p:spPr>
          <a:xfrm>
            <a:off x="5108261" y="2839320"/>
            <a:ext cx="1361160" cy="1575000"/>
          </a:xfrm>
          <a:prstGeom prst="roundRect">
            <a:avLst>
              <a:gd name="adj" fmla="val 16667"/>
            </a:avLst>
          </a:prstGeom>
          <a:noFill/>
          <a:ln w="25400">
            <a:solidFill>
              <a:srgbClr val="1A1A1A"/>
            </a:solidFill>
            <a:prstDash val="sysDash"/>
            <a:round/>
          </a:ln>
        </p:spPr>
        <p:style>
          <a:lnRef idx="2">
            <a:schemeClr val="accent1">
              <a:shade val="50000"/>
            </a:schemeClr>
          </a:lnRef>
          <a:fillRef idx="1">
            <a:schemeClr val="accent1"/>
          </a:fillRef>
          <a:effectRef idx="0">
            <a:schemeClr val="accent1"/>
          </a:effectRef>
          <a:fontRef idx="minor"/>
        </p:style>
      </p:sp>
      <p:sp>
        <p:nvSpPr>
          <p:cNvPr id="1752" name="Rectangle: Rounded Corners 181"/>
          <p:cNvSpPr/>
          <p:nvPr/>
        </p:nvSpPr>
        <p:spPr>
          <a:xfrm>
            <a:off x="7865861" y="2839320"/>
            <a:ext cx="1277640" cy="1575000"/>
          </a:xfrm>
          <a:prstGeom prst="roundRect">
            <a:avLst>
              <a:gd name="adj" fmla="val 16667"/>
            </a:avLst>
          </a:prstGeom>
          <a:noFill/>
          <a:ln w="25400">
            <a:solidFill>
              <a:srgbClr val="1A1A1A"/>
            </a:solidFill>
            <a:prstDash val="sysDash"/>
            <a:round/>
          </a:ln>
        </p:spPr>
        <p:style>
          <a:lnRef idx="2">
            <a:schemeClr val="accent1">
              <a:shade val="50000"/>
            </a:schemeClr>
          </a:lnRef>
          <a:fillRef idx="1">
            <a:schemeClr val="accent1"/>
          </a:fillRef>
          <a:effectRef idx="0">
            <a:schemeClr val="accent1"/>
          </a:effectRef>
          <a:fontRef idx="minor"/>
        </p:style>
      </p:sp>
      <p:sp>
        <p:nvSpPr>
          <p:cNvPr id="1753" name="Straight Arrow Connector 14"/>
          <p:cNvSpPr/>
          <p:nvPr/>
        </p:nvSpPr>
        <p:spPr>
          <a:xfrm>
            <a:off x="6358901" y="3407400"/>
            <a:ext cx="1609200" cy="529560"/>
          </a:xfrm>
          <a:custGeom>
            <a:avLst/>
            <a:gdLst/>
            <a:ahLst/>
            <a:cxnLst/>
            <a:rect l="l" t="t" r="r" b="b"/>
            <a:pathLst>
              <a:path w="21600" h="21600">
                <a:moveTo>
                  <a:pt x="0" y="0"/>
                </a:moveTo>
                <a:lnTo>
                  <a:pt x="21600" y="21600"/>
                </a:lnTo>
              </a:path>
            </a:pathLst>
          </a:custGeom>
          <a:noFill/>
          <a:ln>
            <a:solidFill>
              <a:srgbClr val="191919">
                <a:alpha val="50000"/>
              </a:srgbClr>
            </a:solidFill>
            <a:prstDash val="sysDash"/>
            <a:round/>
            <a:tailEnd type="triangle" w="med" len="med"/>
          </a:ln>
        </p:spPr>
        <p:style>
          <a:lnRef idx="3">
            <a:schemeClr val="dk1"/>
          </a:lnRef>
          <a:fillRef idx="0">
            <a:schemeClr val="dk1"/>
          </a:fillRef>
          <a:effectRef idx="2">
            <a:schemeClr val="dk1"/>
          </a:effectRef>
          <a:fontRef idx="minor"/>
        </p:style>
      </p:sp>
      <p:sp>
        <p:nvSpPr>
          <p:cNvPr id="1754" name="TextBox 160"/>
          <p:cNvSpPr/>
          <p:nvPr/>
        </p:nvSpPr>
        <p:spPr>
          <a:xfrm>
            <a:off x="6034181" y="499176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0</a:t>
            </a:r>
            <a:endParaRPr lang="en-US" sz="1600" spc="-1">
              <a:latin typeface="Arial"/>
            </a:endParaRPr>
          </a:p>
        </p:txBody>
      </p:sp>
      <p:pic>
        <p:nvPicPr>
          <p:cNvPr id="1755" name="Content Placeholder 5" descr="Galerie OOo/Informatique-materiel/server_mimooh_01"/>
          <p:cNvPicPr/>
          <p:nvPr/>
        </p:nvPicPr>
        <p:blipFill>
          <a:blip r:embed="rId16"/>
          <a:stretch/>
        </p:blipFill>
        <p:spPr>
          <a:xfrm>
            <a:off x="8173661" y="4579560"/>
            <a:ext cx="804240" cy="969840"/>
          </a:xfrm>
          <a:prstGeom prst="rect">
            <a:avLst/>
          </a:prstGeom>
          <a:ln w="0">
            <a:noFill/>
          </a:ln>
        </p:spPr>
      </p:pic>
      <p:sp>
        <p:nvSpPr>
          <p:cNvPr id="1756" name="TextBox 84"/>
          <p:cNvSpPr/>
          <p:nvPr/>
        </p:nvSpPr>
        <p:spPr>
          <a:xfrm>
            <a:off x="8785301" y="499752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grpSp>
        <p:nvGrpSpPr>
          <p:cNvPr id="1757" name="Group 88"/>
          <p:cNvGrpSpPr/>
          <p:nvPr/>
        </p:nvGrpSpPr>
        <p:grpSpPr>
          <a:xfrm>
            <a:off x="5218061" y="5364000"/>
            <a:ext cx="1428840" cy="415800"/>
            <a:chOff x="5215680" y="5364000"/>
            <a:chExt cx="1428840" cy="415800"/>
          </a:xfrm>
        </p:grpSpPr>
        <p:pic>
          <p:nvPicPr>
            <p:cNvPr id="1758" name="Picture 2" descr="“cpu”的图片搜索结果"/>
            <p:cNvPicPr/>
            <p:nvPr/>
          </p:nvPicPr>
          <p:blipFill>
            <a:blip r:embed="rId17"/>
            <a:stretch/>
          </p:blipFill>
          <p:spPr>
            <a:xfrm>
              <a:off x="5215680" y="5364000"/>
              <a:ext cx="441720" cy="396000"/>
            </a:xfrm>
            <a:prstGeom prst="rect">
              <a:avLst/>
            </a:prstGeom>
            <a:ln w="0">
              <a:noFill/>
            </a:ln>
          </p:spPr>
        </p:pic>
        <p:pic>
          <p:nvPicPr>
            <p:cNvPr id="1759" name="Picture 10" descr="“GPU”的图片搜索结果"/>
            <p:cNvPicPr/>
            <p:nvPr/>
          </p:nvPicPr>
          <p:blipFill>
            <a:blip r:embed="rId18"/>
            <a:stretch/>
          </p:blipFill>
          <p:spPr>
            <a:xfrm>
              <a:off x="5637600" y="5401080"/>
              <a:ext cx="559800" cy="378720"/>
            </a:xfrm>
            <a:prstGeom prst="rect">
              <a:avLst/>
            </a:prstGeom>
            <a:ln w="0">
              <a:noFill/>
            </a:ln>
          </p:spPr>
        </p:pic>
        <p:pic>
          <p:nvPicPr>
            <p:cNvPr id="1760" name="Picture 14" descr="“FPGA”的图片搜索结果"/>
            <p:cNvPicPr/>
            <p:nvPr/>
          </p:nvPicPr>
          <p:blipFill>
            <a:blip r:embed="rId19"/>
            <a:stretch/>
          </p:blipFill>
          <p:spPr>
            <a:xfrm>
              <a:off x="6189840" y="5412600"/>
              <a:ext cx="454680" cy="347040"/>
            </a:xfrm>
            <a:prstGeom prst="rect">
              <a:avLst/>
            </a:prstGeom>
            <a:ln w="0">
              <a:noFill/>
            </a:ln>
          </p:spPr>
        </p:pic>
      </p:grpSp>
      <p:grpSp>
        <p:nvGrpSpPr>
          <p:cNvPr id="1761" name="Group 92"/>
          <p:cNvGrpSpPr/>
          <p:nvPr/>
        </p:nvGrpSpPr>
        <p:grpSpPr>
          <a:xfrm>
            <a:off x="7892141" y="5371920"/>
            <a:ext cx="1428840" cy="416160"/>
            <a:chOff x="7889760" y="5371920"/>
            <a:chExt cx="1428840" cy="416160"/>
          </a:xfrm>
        </p:grpSpPr>
        <p:pic>
          <p:nvPicPr>
            <p:cNvPr id="1762" name="Picture 2" descr="“cpu”的图片搜索结果"/>
            <p:cNvPicPr/>
            <p:nvPr/>
          </p:nvPicPr>
          <p:blipFill>
            <a:blip r:embed="rId17"/>
            <a:stretch/>
          </p:blipFill>
          <p:spPr>
            <a:xfrm>
              <a:off x="7889760" y="5371920"/>
              <a:ext cx="441720" cy="396000"/>
            </a:xfrm>
            <a:prstGeom prst="rect">
              <a:avLst/>
            </a:prstGeom>
            <a:ln w="0">
              <a:noFill/>
            </a:ln>
          </p:spPr>
        </p:pic>
        <p:pic>
          <p:nvPicPr>
            <p:cNvPr id="1763" name="Picture 10" descr="“GPU”的图片搜索结果"/>
            <p:cNvPicPr/>
            <p:nvPr/>
          </p:nvPicPr>
          <p:blipFill>
            <a:blip r:embed="rId18"/>
            <a:stretch/>
          </p:blipFill>
          <p:spPr>
            <a:xfrm>
              <a:off x="8312040" y="5409360"/>
              <a:ext cx="559800" cy="378720"/>
            </a:xfrm>
            <a:prstGeom prst="rect">
              <a:avLst/>
            </a:prstGeom>
            <a:ln w="0">
              <a:noFill/>
            </a:ln>
          </p:spPr>
        </p:pic>
        <p:pic>
          <p:nvPicPr>
            <p:cNvPr id="1764" name="Picture 14" descr="“FPGA”的图片搜索结果"/>
            <p:cNvPicPr/>
            <p:nvPr/>
          </p:nvPicPr>
          <p:blipFill>
            <a:blip r:embed="rId19"/>
            <a:stretch/>
          </p:blipFill>
          <p:spPr>
            <a:xfrm>
              <a:off x="8863920" y="5420880"/>
              <a:ext cx="454680" cy="347040"/>
            </a:xfrm>
            <a:prstGeom prst="rect">
              <a:avLst/>
            </a:prstGeom>
            <a:ln w="0">
              <a:noFill/>
            </a:ln>
          </p:spPr>
        </p:pic>
      </p:grpSp>
      <p:grpSp>
        <p:nvGrpSpPr>
          <p:cNvPr id="1765" name="Group 17"/>
          <p:cNvGrpSpPr/>
          <p:nvPr/>
        </p:nvGrpSpPr>
        <p:grpSpPr>
          <a:xfrm>
            <a:off x="6647261" y="2110320"/>
            <a:ext cx="2768760" cy="616320"/>
            <a:chOff x="6644880" y="2110320"/>
            <a:chExt cx="2768760" cy="616320"/>
          </a:xfrm>
        </p:grpSpPr>
        <p:sp>
          <p:nvSpPr>
            <p:cNvPr id="1766" name="Speech Bubble: Rectangle 105"/>
            <p:cNvSpPr/>
            <p:nvPr/>
          </p:nvSpPr>
          <p:spPr>
            <a:xfrm>
              <a:off x="6748200" y="2118960"/>
              <a:ext cx="2608560" cy="607680"/>
            </a:xfrm>
            <a:prstGeom prst="wedgeRectCallout">
              <a:avLst>
                <a:gd name="adj1" fmla="val -50796"/>
                <a:gd name="adj2" fmla="val 172109"/>
              </a:avLst>
            </a:prstGeom>
            <a:solidFill>
              <a:schemeClr val="accent1">
                <a:lumMod val="20000"/>
                <a:lumOff val="80000"/>
              </a:schemeClr>
            </a:solidFill>
            <a:ln w="19050">
              <a:solidFill>
                <a:srgbClr val="00589C"/>
              </a:solidFill>
              <a:prstDash val="sysDash"/>
              <a:round/>
            </a:ln>
          </p:spPr>
          <p:style>
            <a:lnRef idx="2">
              <a:schemeClr val="accent1">
                <a:shade val="50000"/>
              </a:schemeClr>
            </a:lnRef>
            <a:fillRef idx="1">
              <a:schemeClr val="accent1"/>
            </a:fillRef>
            <a:effectRef idx="0">
              <a:schemeClr val="accent1"/>
            </a:effectRef>
            <a:fontRef idx="minor"/>
          </p:style>
        </p:sp>
        <p:sp>
          <p:nvSpPr>
            <p:cNvPr id="1767" name="TextBox 99"/>
            <p:cNvSpPr/>
            <p:nvPr/>
          </p:nvSpPr>
          <p:spPr>
            <a:xfrm>
              <a:off x="6644880" y="2110320"/>
              <a:ext cx="27687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102960"/>
              <a:r>
                <a:rPr lang="en-US" sz="1600" spc="-1" dirty="0">
                  <a:solidFill>
                    <a:srgbClr val="1A1A1A"/>
                  </a:solidFill>
                  <a:latin typeface="Segoe UI"/>
                </a:rPr>
                <a:t>Transparent tensor transmission  mechanism</a:t>
              </a:r>
              <a:endParaRPr lang="en-US" sz="1600" spc="-1" dirty="0">
                <a:latin typeface="Arial"/>
              </a:endParaRPr>
            </a:p>
          </p:txBody>
        </p:sp>
      </p:grpSp>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1"/>
                                        </p:tgtEl>
                                        <p:attrNameLst>
                                          <p:attrName>style.visibility</p:attrName>
                                        </p:attrNameLst>
                                      </p:cBhvr>
                                      <p:to>
                                        <p:strVal val="visible"/>
                                      </p:to>
                                    </p:set>
                                    <p:animEffect transition="in" filter="wipe(left)">
                                      <p:cBhvr additive="repl">
                                        <p:cTn id="7" dur="500"/>
                                        <p:tgtEl>
                                          <p:spTgt spid="17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14"/>
                                        </p:tgtEl>
                                        <p:attrNameLst>
                                          <p:attrName>style.visibility</p:attrName>
                                        </p:attrNameLst>
                                      </p:cBhvr>
                                      <p:to>
                                        <p:strVal val="visible"/>
                                      </p:to>
                                    </p:set>
                                    <p:animEffect transition="in" filter="wipe(left)">
                                      <p:cBhvr additive="repl">
                                        <p:cTn id="12" dur="500"/>
                                        <p:tgtEl>
                                          <p:spTgt spid="17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723"/>
                                        </p:tgtEl>
                                        <p:attrNameLst>
                                          <p:attrName>style.visibility</p:attrName>
                                        </p:attrNameLst>
                                      </p:cBhvr>
                                      <p:to>
                                        <p:strVal val="visible"/>
                                      </p:to>
                                    </p:set>
                                    <p:animEffect transition="in" filter="fade">
                                      <p:cBhvr additive="repl">
                                        <p:cTn id="17" dur="500"/>
                                        <p:tgtEl>
                                          <p:spTgt spid="1723"/>
                                        </p:tgtEl>
                                      </p:cBhvr>
                                    </p:animEffect>
                                  </p:childTnLst>
                                </p:cTn>
                              </p:par>
                              <p:par>
                                <p:cTn id="18" presetID="10" presetClass="entr" fill="hold" nodeType="withEffect">
                                  <p:stCondLst>
                                    <p:cond delay="0"/>
                                  </p:stCondLst>
                                  <p:childTnLst>
                                    <p:set>
                                      <p:cBhvr>
                                        <p:cTn id="19" dur="1" fill="hold">
                                          <p:stCondLst>
                                            <p:cond delay="0"/>
                                          </p:stCondLst>
                                        </p:cTn>
                                        <p:tgtEl>
                                          <p:spTgt spid="1724"/>
                                        </p:tgtEl>
                                        <p:attrNameLst>
                                          <p:attrName>style.visibility</p:attrName>
                                        </p:attrNameLst>
                                      </p:cBhvr>
                                      <p:to>
                                        <p:strVal val="visible"/>
                                      </p:to>
                                    </p:set>
                                    <p:animEffect transition="in" filter="fade">
                                      <p:cBhvr additive="repl">
                                        <p:cTn id="20" dur="500"/>
                                        <p:tgtEl>
                                          <p:spTgt spid="1724"/>
                                        </p:tgtEl>
                                      </p:cBhvr>
                                    </p:animEffect>
                                  </p:childTnLst>
                                </p:cTn>
                              </p:par>
                              <p:par>
                                <p:cTn id="21" presetID="10" presetClass="entr" fill="hold" nodeType="withEffect">
                                  <p:stCondLst>
                                    <p:cond delay="0"/>
                                  </p:stCondLst>
                                  <p:childTnLst>
                                    <p:set>
                                      <p:cBhvr>
                                        <p:cTn id="22" dur="1" fill="hold">
                                          <p:stCondLst>
                                            <p:cond delay="0"/>
                                          </p:stCondLst>
                                        </p:cTn>
                                        <p:tgtEl>
                                          <p:spTgt spid="1725"/>
                                        </p:tgtEl>
                                        <p:attrNameLst>
                                          <p:attrName>style.visibility</p:attrName>
                                        </p:attrNameLst>
                                      </p:cBhvr>
                                      <p:to>
                                        <p:strVal val="visible"/>
                                      </p:to>
                                    </p:set>
                                    <p:animEffect transition="in" filter="fade">
                                      <p:cBhvr additive="repl">
                                        <p:cTn id="23" dur="500"/>
                                        <p:tgtEl>
                                          <p:spTgt spid="1725"/>
                                        </p:tgtEl>
                                      </p:cBhvr>
                                    </p:animEffect>
                                  </p:childTnLst>
                                </p:cTn>
                              </p:par>
                              <p:par>
                                <p:cTn id="24" presetID="10" presetClass="entr" fill="hold" nodeType="withEffect">
                                  <p:stCondLst>
                                    <p:cond delay="0"/>
                                  </p:stCondLst>
                                  <p:childTnLst>
                                    <p:set>
                                      <p:cBhvr>
                                        <p:cTn id="25" dur="1" fill="hold">
                                          <p:stCondLst>
                                            <p:cond delay="0"/>
                                          </p:stCondLst>
                                        </p:cTn>
                                        <p:tgtEl>
                                          <p:spTgt spid="1726"/>
                                        </p:tgtEl>
                                        <p:attrNameLst>
                                          <p:attrName>style.visibility</p:attrName>
                                        </p:attrNameLst>
                                      </p:cBhvr>
                                      <p:to>
                                        <p:strVal val="visible"/>
                                      </p:to>
                                    </p:set>
                                    <p:animEffect transition="in" filter="fade">
                                      <p:cBhvr additive="repl">
                                        <p:cTn id="26" dur="500"/>
                                        <p:tgtEl>
                                          <p:spTgt spid="1726"/>
                                        </p:tgtEl>
                                      </p:cBhvr>
                                    </p:animEffect>
                                  </p:childTnLst>
                                </p:cTn>
                              </p:par>
                              <p:par>
                                <p:cTn id="27" presetID="10" presetClass="entr" fill="hold" nodeType="withEffect">
                                  <p:stCondLst>
                                    <p:cond delay="0"/>
                                  </p:stCondLst>
                                  <p:childTnLst>
                                    <p:set>
                                      <p:cBhvr>
                                        <p:cTn id="28" dur="1" fill="hold">
                                          <p:stCondLst>
                                            <p:cond delay="0"/>
                                          </p:stCondLst>
                                        </p:cTn>
                                        <p:tgtEl>
                                          <p:spTgt spid="1727"/>
                                        </p:tgtEl>
                                        <p:attrNameLst>
                                          <p:attrName>style.visibility</p:attrName>
                                        </p:attrNameLst>
                                      </p:cBhvr>
                                      <p:to>
                                        <p:strVal val="visible"/>
                                      </p:to>
                                    </p:set>
                                    <p:animEffect transition="in" filter="fade">
                                      <p:cBhvr additive="repl">
                                        <p:cTn id="29" dur="500"/>
                                        <p:tgtEl>
                                          <p:spTgt spid="1727"/>
                                        </p:tgtEl>
                                      </p:cBhvr>
                                    </p:animEffect>
                                  </p:childTnLst>
                                </p:cTn>
                              </p:par>
                              <p:par>
                                <p:cTn id="30" presetID="10" presetClass="entr" fill="hold" nodeType="withEffect">
                                  <p:stCondLst>
                                    <p:cond delay="0"/>
                                  </p:stCondLst>
                                  <p:childTnLst>
                                    <p:set>
                                      <p:cBhvr>
                                        <p:cTn id="31" dur="1" fill="hold">
                                          <p:stCondLst>
                                            <p:cond delay="0"/>
                                          </p:stCondLst>
                                        </p:cTn>
                                        <p:tgtEl>
                                          <p:spTgt spid="1728"/>
                                        </p:tgtEl>
                                        <p:attrNameLst>
                                          <p:attrName>style.visibility</p:attrName>
                                        </p:attrNameLst>
                                      </p:cBhvr>
                                      <p:to>
                                        <p:strVal val="visible"/>
                                      </p:to>
                                    </p:set>
                                    <p:animEffect transition="in" filter="fade">
                                      <p:cBhvr additive="repl">
                                        <p:cTn id="32" dur="500"/>
                                        <p:tgtEl>
                                          <p:spTgt spid="1728"/>
                                        </p:tgtEl>
                                      </p:cBhvr>
                                    </p:animEffect>
                                  </p:childTnLst>
                                </p:cTn>
                              </p:par>
                              <p:par>
                                <p:cTn id="33" presetID="10" presetClass="entr" fill="hold" nodeType="withEffect">
                                  <p:stCondLst>
                                    <p:cond delay="0"/>
                                  </p:stCondLst>
                                  <p:childTnLst>
                                    <p:set>
                                      <p:cBhvr>
                                        <p:cTn id="34" dur="1" fill="hold">
                                          <p:stCondLst>
                                            <p:cond delay="0"/>
                                          </p:stCondLst>
                                        </p:cTn>
                                        <p:tgtEl>
                                          <p:spTgt spid="1731"/>
                                        </p:tgtEl>
                                        <p:attrNameLst>
                                          <p:attrName>style.visibility</p:attrName>
                                        </p:attrNameLst>
                                      </p:cBhvr>
                                      <p:to>
                                        <p:strVal val="visible"/>
                                      </p:to>
                                    </p:set>
                                    <p:animEffect transition="in" filter="fade">
                                      <p:cBhvr additive="repl">
                                        <p:cTn id="35" dur="500"/>
                                        <p:tgtEl>
                                          <p:spTgt spid="1731"/>
                                        </p:tgtEl>
                                      </p:cBhvr>
                                    </p:animEffect>
                                  </p:childTnLst>
                                </p:cTn>
                              </p:par>
                              <p:par>
                                <p:cTn id="36" presetID="10" presetClass="entr" fill="hold" nodeType="withEffect">
                                  <p:stCondLst>
                                    <p:cond delay="0"/>
                                  </p:stCondLst>
                                  <p:childTnLst>
                                    <p:set>
                                      <p:cBhvr>
                                        <p:cTn id="37" dur="1" fill="hold">
                                          <p:stCondLst>
                                            <p:cond delay="0"/>
                                          </p:stCondLst>
                                        </p:cTn>
                                        <p:tgtEl>
                                          <p:spTgt spid="1732"/>
                                        </p:tgtEl>
                                        <p:attrNameLst>
                                          <p:attrName>style.visibility</p:attrName>
                                        </p:attrNameLst>
                                      </p:cBhvr>
                                      <p:to>
                                        <p:strVal val="visible"/>
                                      </p:to>
                                    </p:set>
                                    <p:animEffect transition="in" filter="fade">
                                      <p:cBhvr additive="repl">
                                        <p:cTn id="38" dur="500"/>
                                        <p:tgtEl>
                                          <p:spTgt spid="1732"/>
                                        </p:tgtEl>
                                      </p:cBhvr>
                                    </p:animEffect>
                                  </p:childTnLst>
                                </p:cTn>
                              </p:par>
                              <p:par>
                                <p:cTn id="39" presetID="10" presetClass="entr" fill="hold" nodeType="withEffect">
                                  <p:stCondLst>
                                    <p:cond delay="0"/>
                                  </p:stCondLst>
                                  <p:childTnLst>
                                    <p:set>
                                      <p:cBhvr>
                                        <p:cTn id="40" dur="1" fill="hold">
                                          <p:stCondLst>
                                            <p:cond delay="0"/>
                                          </p:stCondLst>
                                        </p:cTn>
                                        <p:tgtEl>
                                          <p:spTgt spid="1733"/>
                                        </p:tgtEl>
                                        <p:attrNameLst>
                                          <p:attrName>style.visibility</p:attrName>
                                        </p:attrNameLst>
                                      </p:cBhvr>
                                      <p:to>
                                        <p:strVal val="visible"/>
                                      </p:to>
                                    </p:set>
                                    <p:animEffect transition="in" filter="fade">
                                      <p:cBhvr additive="repl">
                                        <p:cTn id="41" dur="500"/>
                                        <p:tgtEl>
                                          <p:spTgt spid="1733"/>
                                        </p:tgtEl>
                                      </p:cBhvr>
                                    </p:animEffect>
                                  </p:childTnLst>
                                </p:cTn>
                              </p:par>
                              <p:par>
                                <p:cTn id="42" presetID="10" presetClass="entr" fill="hold" nodeType="withEffect">
                                  <p:stCondLst>
                                    <p:cond delay="0"/>
                                  </p:stCondLst>
                                  <p:childTnLst>
                                    <p:set>
                                      <p:cBhvr>
                                        <p:cTn id="43" dur="1" fill="hold">
                                          <p:stCondLst>
                                            <p:cond delay="0"/>
                                          </p:stCondLst>
                                        </p:cTn>
                                        <p:tgtEl>
                                          <p:spTgt spid="1734"/>
                                        </p:tgtEl>
                                        <p:attrNameLst>
                                          <p:attrName>style.visibility</p:attrName>
                                        </p:attrNameLst>
                                      </p:cBhvr>
                                      <p:to>
                                        <p:strVal val="visible"/>
                                      </p:to>
                                    </p:set>
                                    <p:animEffect transition="in" filter="fade">
                                      <p:cBhvr additive="repl">
                                        <p:cTn id="44" dur="500"/>
                                        <p:tgtEl>
                                          <p:spTgt spid="1734"/>
                                        </p:tgtEl>
                                      </p:cBhvr>
                                    </p:animEffect>
                                  </p:childTnLst>
                                </p:cTn>
                              </p:par>
                              <p:par>
                                <p:cTn id="45" presetID="10" presetClass="entr" fill="hold" nodeType="withEffect">
                                  <p:stCondLst>
                                    <p:cond delay="0"/>
                                  </p:stCondLst>
                                  <p:childTnLst>
                                    <p:set>
                                      <p:cBhvr>
                                        <p:cTn id="46" dur="1" fill="hold">
                                          <p:stCondLst>
                                            <p:cond delay="0"/>
                                          </p:stCondLst>
                                        </p:cTn>
                                        <p:tgtEl>
                                          <p:spTgt spid="1735"/>
                                        </p:tgtEl>
                                        <p:attrNameLst>
                                          <p:attrName>style.visibility</p:attrName>
                                        </p:attrNameLst>
                                      </p:cBhvr>
                                      <p:to>
                                        <p:strVal val="visible"/>
                                      </p:to>
                                    </p:set>
                                    <p:animEffect transition="in" filter="fade">
                                      <p:cBhvr additive="repl">
                                        <p:cTn id="47" dur="500"/>
                                        <p:tgtEl>
                                          <p:spTgt spid="1735"/>
                                        </p:tgtEl>
                                      </p:cBhvr>
                                    </p:animEffect>
                                  </p:childTnLst>
                                </p:cTn>
                              </p:par>
                              <p:par>
                                <p:cTn id="48" presetID="10" presetClass="entr" fill="hold" nodeType="withEffect">
                                  <p:stCondLst>
                                    <p:cond delay="0"/>
                                  </p:stCondLst>
                                  <p:childTnLst>
                                    <p:set>
                                      <p:cBhvr>
                                        <p:cTn id="49" dur="1" fill="hold">
                                          <p:stCondLst>
                                            <p:cond delay="0"/>
                                          </p:stCondLst>
                                        </p:cTn>
                                        <p:tgtEl>
                                          <p:spTgt spid="1736"/>
                                        </p:tgtEl>
                                        <p:attrNameLst>
                                          <p:attrName>style.visibility</p:attrName>
                                        </p:attrNameLst>
                                      </p:cBhvr>
                                      <p:to>
                                        <p:strVal val="visible"/>
                                      </p:to>
                                    </p:set>
                                    <p:animEffect transition="in" filter="fade">
                                      <p:cBhvr additive="repl">
                                        <p:cTn id="50" dur="500"/>
                                        <p:tgtEl>
                                          <p:spTgt spid="1736"/>
                                        </p:tgtEl>
                                      </p:cBhvr>
                                    </p:animEffect>
                                  </p:childTnLst>
                                </p:cTn>
                              </p:par>
                              <p:par>
                                <p:cTn id="51" presetID="10" presetClass="entr" fill="hold" nodeType="withEffect">
                                  <p:stCondLst>
                                    <p:cond delay="0"/>
                                  </p:stCondLst>
                                  <p:childTnLst>
                                    <p:set>
                                      <p:cBhvr>
                                        <p:cTn id="52" dur="1" fill="hold">
                                          <p:stCondLst>
                                            <p:cond delay="0"/>
                                          </p:stCondLst>
                                        </p:cTn>
                                        <p:tgtEl>
                                          <p:spTgt spid="1737"/>
                                        </p:tgtEl>
                                        <p:attrNameLst>
                                          <p:attrName>style.visibility</p:attrName>
                                        </p:attrNameLst>
                                      </p:cBhvr>
                                      <p:to>
                                        <p:strVal val="visible"/>
                                      </p:to>
                                    </p:set>
                                    <p:animEffect transition="in" filter="fade">
                                      <p:cBhvr additive="repl">
                                        <p:cTn id="53" dur="500"/>
                                        <p:tgtEl>
                                          <p:spTgt spid="1737"/>
                                        </p:tgtEl>
                                      </p:cBhvr>
                                    </p:animEffect>
                                  </p:childTnLst>
                                </p:cTn>
                              </p:par>
                              <p:par>
                                <p:cTn id="54" presetID="10" presetClass="entr" fill="hold" nodeType="withEffect">
                                  <p:stCondLst>
                                    <p:cond delay="0"/>
                                  </p:stCondLst>
                                  <p:childTnLst>
                                    <p:set>
                                      <p:cBhvr>
                                        <p:cTn id="55" dur="1" fill="hold">
                                          <p:stCondLst>
                                            <p:cond delay="0"/>
                                          </p:stCondLst>
                                        </p:cTn>
                                        <p:tgtEl>
                                          <p:spTgt spid="1740"/>
                                        </p:tgtEl>
                                        <p:attrNameLst>
                                          <p:attrName>style.visibility</p:attrName>
                                        </p:attrNameLst>
                                      </p:cBhvr>
                                      <p:to>
                                        <p:strVal val="visible"/>
                                      </p:to>
                                    </p:set>
                                    <p:animEffect transition="in" filter="fade">
                                      <p:cBhvr additive="repl">
                                        <p:cTn id="56" dur="500"/>
                                        <p:tgtEl>
                                          <p:spTgt spid="1740"/>
                                        </p:tgtEl>
                                      </p:cBhvr>
                                    </p:animEffect>
                                  </p:childTnLst>
                                </p:cTn>
                              </p:par>
                              <p:par>
                                <p:cTn id="57" presetID="10" presetClass="entr" fill="hold" nodeType="withEffect">
                                  <p:stCondLst>
                                    <p:cond delay="0"/>
                                  </p:stCondLst>
                                  <p:childTnLst>
                                    <p:set>
                                      <p:cBhvr>
                                        <p:cTn id="58" dur="1" fill="hold">
                                          <p:stCondLst>
                                            <p:cond delay="0"/>
                                          </p:stCondLst>
                                        </p:cTn>
                                        <p:tgtEl>
                                          <p:spTgt spid="1741"/>
                                        </p:tgtEl>
                                        <p:attrNameLst>
                                          <p:attrName>style.visibility</p:attrName>
                                        </p:attrNameLst>
                                      </p:cBhvr>
                                      <p:to>
                                        <p:strVal val="visible"/>
                                      </p:to>
                                    </p:set>
                                    <p:animEffect transition="in" filter="fade">
                                      <p:cBhvr additive="repl">
                                        <p:cTn id="59" dur="500"/>
                                        <p:tgtEl>
                                          <p:spTgt spid="1741"/>
                                        </p:tgtEl>
                                      </p:cBhvr>
                                    </p:animEffect>
                                  </p:childTnLst>
                                </p:cTn>
                              </p:par>
                              <p:par>
                                <p:cTn id="60" presetID="10" presetClass="entr" fill="hold" nodeType="withEffect">
                                  <p:stCondLst>
                                    <p:cond delay="0"/>
                                  </p:stCondLst>
                                  <p:childTnLst>
                                    <p:set>
                                      <p:cBhvr>
                                        <p:cTn id="61" dur="1" fill="hold">
                                          <p:stCondLst>
                                            <p:cond delay="0"/>
                                          </p:stCondLst>
                                        </p:cTn>
                                        <p:tgtEl>
                                          <p:spTgt spid="1748"/>
                                        </p:tgtEl>
                                        <p:attrNameLst>
                                          <p:attrName>style.visibility</p:attrName>
                                        </p:attrNameLst>
                                      </p:cBhvr>
                                      <p:to>
                                        <p:strVal val="visible"/>
                                      </p:to>
                                    </p:set>
                                    <p:animEffect transition="in" filter="fade">
                                      <p:cBhvr additive="repl">
                                        <p:cTn id="62" dur="500"/>
                                        <p:tgtEl>
                                          <p:spTgt spid="1748"/>
                                        </p:tgtEl>
                                      </p:cBhvr>
                                    </p:animEffect>
                                  </p:childTnLst>
                                </p:cTn>
                              </p:par>
                              <p:par>
                                <p:cTn id="63" presetID="10" presetClass="entr" fill="hold" nodeType="withEffect">
                                  <p:stCondLst>
                                    <p:cond delay="0"/>
                                  </p:stCondLst>
                                  <p:childTnLst>
                                    <p:set>
                                      <p:cBhvr>
                                        <p:cTn id="64" dur="1" fill="hold">
                                          <p:stCondLst>
                                            <p:cond delay="0"/>
                                          </p:stCondLst>
                                        </p:cTn>
                                        <p:tgtEl>
                                          <p:spTgt spid="1751"/>
                                        </p:tgtEl>
                                        <p:attrNameLst>
                                          <p:attrName>style.visibility</p:attrName>
                                        </p:attrNameLst>
                                      </p:cBhvr>
                                      <p:to>
                                        <p:strVal val="visible"/>
                                      </p:to>
                                    </p:set>
                                    <p:animEffect transition="in" filter="fade">
                                      <p:cBhvr additive="repl">
                                        <p:cTn id="65" dur="500"/>
                                        <p:tgtEl>
                                          <p:spTgt spid="1751"/>
                                        </p:tgtEl>
                                      </p:cBhvr>
                                    </p:animEffect>
                                  </p:childTnLst>
                                </p:cTn>
                              </p:par>
                              <p:par>
                                <p:cTn id="66" presetID="10" presetClass="entr" fill="hold" nodeType="withEffect">
                                  <p:stCondLst>
                                    <p:cond delay="0"/>
                                  </p:stCondLst>
                                  <p:childTnLst>
                                    <p:set>
                                      <p:cBhvr>
                                        <p:cTn id="67" dur="1" fill="hold">
                                          <p:stCondLst>
                                            <p:cond delay="0"/>
                                          </p:stCondLst>
                                        </p:cTn>
                                        <p:tgtEl>
                                          <p:spTgt spid="1752"/>
                                        </p:tgtEl>
                                        <p:attrNameLst>
                                          <p:attrName>style.visibility</p:attrName>
                                        </p:attrNameLst>
                                      </p:cBhvr>
                                      <p:to>
                                        <p:strVal val="visible"/>
                                      </p:to>
                                    </p:set>
                                    <p:animEffect transition="in" filter="fade">
                                      <p:cBhvr additive="repl">
                                        <p:cTn id="68" dur="500"/>
                                        <p:tgtEl>
                                          <p:spTgt spid="175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742"/>
                                        </p:tgtEl>
                                        <p:attrNameLst>
                                          <p:attrName>style.visibility</p:attrName>
                                        </p:attrNameLst>
                                      </p:cBhvr>
                                      <p:to>
                                        <p:strVal val="visible"/>
                                      </p:to>
                                    </p:set>
                                    <p:animEffect transition="in" filter="wipe(down)">
                                      <p:cBhvr additive="repl">
                                        <p:cTn id="73" dur="500"/>
                                        <p:tgtEl>
                                          <p:spTgt spid="174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745"/>
                                        </p:tgtEl>
                                        <p:attrNameLst>
                                          <p:attrName>style.visibility</p:attrName>
                                        </p:attrNameLst>
                                      </p:cBhvr>
                                      <p:to>
                                        <p:strVal val="visible"/>
                                      </p:to>
                                    </p:set>
                                    <p:animEffect transition="in" filter="wipe(down)">
                                      <p:cBhvr additive="repl">
                                        <p:cTn id="78" dur="500"/>
                                        <p:tgtEl>
                                          <p:spTgt spid="174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753"/>
                                        </p:tgtEl>
                                        <p:attrNameLst>
                                          <p:attrName>style.visibility</p:attrName>
                                        </p:attrNameLst>
                                      </p:cBhvr>
                                      <p:to>
                                        <p:strVal val="visible"/>
                                      </p:to>
                                    </p:set>
                                    <p:animEffect transition="in" filter="wipe(left)">
                                      <p:cBhvr additive="repl">
                                        <p:cTn id="83" dur="500"/>
                                        <p:tgtEl>
                                          <p:spTgt spid="175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765"/>
                                        </p:tgtEl>
                                        <p:attrNameLst>
                                          <p:attrName>style.visibility</p:attrName>
                                        </p:attrNameLst>
                                      </p:cBhvr>
                                      <p:to>
                                        <p:strVal val="visible"/>
                                      </p:to>
                                    </p:set>
                                    <p:animEffect transition="in" filter="wipe(left)">
                                      <p:cBhvr additive="repl">
                                        <p:cTn id="88" dur="500"/>
                                        <p:tgtEl>
                                          <p:spTgt spid="1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mj-ea"/>
                <a:ea typeface="+mj-ea"/>
              </a:rPr>
              <a:t>计算图的出现允许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框架在执行前看到深度学习模型定义全局信息</a:t>
            </a:r>
            <a:endParaRPr lang="en-US" sz="2000" b="0" spc="-1" dirty="0">
              <a:solidFill>
                <a:srgbClr val="34393C"/>
              </a:solidFill>
              <a:latin typeface="+mj-ea"/>
              <a:ea typeface="+mj-ea"/>
            </a:endParaRPr>
          </a:p>
          <a:p>
            <a:pPr>
              <a:spcBef>
                <a:spcPts val="561"/>
              </a:spcBef>
              <a:buClr>
                <a:srgbClr val="1A1A1A"/>
              </a:buClr>
              <a:buSzPct val="90000"/>
            </a:pP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图作为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框架中的高层中间表示，可以通过图优化 </a:t>
            </a:r>
            <a:r>
              <a:rPr lang="en-US" sz="2000" b="0" spc="-1" dirty="0">
                <a:solidFill>
                  <a:srgbClr val="34393C"/>
                </a:solidFill>
                <a:latin typeface="+mj-ea"/>
                <a:ea typeface="+mj-ea"/>
              </a:rPr>
              <a:t>Pass</a:t>
            </a:r>
            <a:r>
              <a:rPr lang="zh-CN" altLang="en-US" sz="2000" b="0" spc="-1" dirty="0">
                <a:solidFill>
                  <a:srgbClr val="34393C"/>
                </a:solidFill>
                <a:latin typeface="+mj-ea"/>
                <a:ea typeface="+mj-ea"/>
              </a:rPr>
              <a:t> 去化简计算图或提高执行效率</a:t>
            </a:r>
            <a:endParaRPr lang="en-US" sz="2000" b="0" spc="-1" dirty="0">
              <a:solidFill>
                <a:srgbClr val="34393C"/>
              </a:solidFill>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4393C"/>
                </a:solidFill>
                <a:latin typeface="+mj-ea"/>
                <a:ea typeface="+mj-ea"/>
              </a:rPr>
              <a:t>利用反向微分计算梯度通常实现为数据流图上的一个优化 </a:t>
            </a:r>
            <a:r>
              <a:rPr lang="en-US" altLang="zh-CN" sz="2000" dirty="0">
                <a:solidFill>
                  <a:srgbClr val="34393C"/>
                </a:solidFill>
                <a:latin typeface="+mj-ea"/>
                <a:ea typeface="+mj-ea"/>
              </a:rPr>
              <a:t>Pass</a:t>
            </a:r>
            <a:endParaRPr lang="zh-CN" altLang="en-US" sz="2000" dirty="0">
              <a:solidFill>
                <a:srgbClr val="34393C"/>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计算图的调度与执行</a:t>
            </a:r>
            <a:endParaRPr lang="en-US" sz="3200" b="0" spc="-1" dirty="0">
              <a:solidFill>
                <a:srgbClr val="1A1A1A"/>
              </a:solidFill>
              <a:latin typeface="Segoe UI"/>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mj-ea"/>
                <a:ea typeface="+mj-ea"/>
              </a:rPr>
              <a:t>根据依赖关系，依次调度运行代码</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Log</a:t>
            </a:r>
            <a:r>
              <a:rPr lang="en-US" sz="2000" b="0" spc="-1" dirty="0">
                <a:solidFill>
                  <a:srgbClr val="34393C"/>
                </a:solidFill>
                <a:latin typeface="+mj-ea"/>
                <a:ea typeface="+mj-ea"/>
              </a:rPr>
              <a:t>(</a:t>
            </a:r>
            <a:r>
              <a:rPr lang="en-US" altLang="zh-CN" sz="2000" b="0" spc="-1" dirty="0">
                <a:solidFill>
                  <a:srgbClr val="34393C"/>
                </a:solidFill>
                <a:latin typeface="+mj-ea"/>
                <a:ea typeface="+mj-ea"/>
              </a:rPr>
              <a:t>v_(-1),</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2</a:t>
            </a:r>
            <a:r>
              <a:rPr lang="en-US" sz="2000" b="0" spc="-1" dirty="0">
                <a:solidFill>
                  <a:srgbClr val="34393C"/>
                </a:solidFill>
                <a:latin typeface="+mj-ea"/>
                <a:ea typeface="+mj-ea"/>
              </a:rPr>
              <a:t>) -&gt; </a:t>
            </a:r>
            <a:r>
              <a:rPr lang="en-US" altLang="zh-CN" sz="2000" b="0" spc="-1" dirty="0">
                <a:solidFill>
                  <a:srgbClr val="34393C"/>
                </a:solidFill>
                <a:latin typeface="+mj-ea"/>
                <a:ea typeface="+mj-ea"/>
              </a:rPr>
              <a:t>v1</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mj-ea"/>
                <a:ea typeface="+mj-ea"/>
              </a:rPr>
              <a:t>Mul</a:t>
            </a:r>
            <a:r>
              <a:rPr lang="en-US" sz="2000" b="0" spc="-1" dirty="0">
                <a:solidFill>
                  <a:srgbClr val="34393C"/>
                </a:solidFill>
                <a:latin typeface="+mj-ea"/>
                <a:ea typeface="+mj-ea"/>
              </a:rPr>
              <a:t>(</a:t>
            </a:r>
            <a:r>
              <a:rPr lang="en-US" altLang="zh-CN" sz="2000" spc="-1" dirty="0">
                <a:solidFill>
                  <a:srgbClr val="34393C"/>
                </a:solidFill>
                <a:latin typeface="+mj-ea"/>
                <a:ea typeface="+mj-ea"/>
              </a:rPr>
              <a:t>v_(-1)</a:t>
            </a:r>
            <a:r>
              <a:rPr lang="en-US" sz="2000" b="0" spc="-1" dirty="0">
                <a:solidFill>
                  <a:srgbClr val="34393C"/>
                </a:solidFill>
                <a:latin typeface="+mj-ea"/>
                <a:ea typeface="+mj-ea"/>
              </a:rPr>
              <a:t>, </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v2</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Sin</a:t>
            </a:r>
            <a:r>
              <a:rPr lang="en-US" sz="2000" b="0" spc="-1" dirty="0">
                <a:solidFill>
                  <a:srgbClr val="34393C"/>
                </a:solidFill>
                <a:latin typeface="+mj-ea"/>
                <a:ea typeface="+mj-ea"/>
              </a:rPr>
              <a:t>(</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v3</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Add</a:t>
            </a:r>
            <a:r>
              <a:rPr lang="en-US" sz="2000" b="0" spc="-1" dirty="0">
                <a:solidFill>
                  <a:srgbClr val="34393C"/>
                </a:solidFill>
                <a:latin typeface="+mj-ea"/>
                <a:ea typeface="+mj-ea"/>
              </a:rPr>
              <a:t>(</a:t>
            </a:r>
            <a:r>
              <a:rPr lang="en-US" altLang="zh-CN" sz="2000" spc="-1" dirty="0">
                <a:solidFill>
                  <a:srgbClr val="34393C"/>
                </a:solidFill>
                <a:latin typeface="+mj-ea"/>
                <a:ea typeface="+mj-ea"/>
              </a:rPr>
              <a:t>v1,</a:t>
            </a:r>
            <a:r>
              <a:rPr lang="zh-CN" altLang="en-US" sz="2000" spc="-1" dirty="0">
                <a:solidFill>
                  <a:srgbClr val="34393C"/>
                </a:solidFill>
                <a:latin typeface="+mj-ea"/>
                <a:ea typeface="+mj-ea"/>
              </a:rPr>
              <a:t> </a:t>
            </a:r>
            <a:r>
              <a:rPr lang="en-US" altLang="zh-CN" sz="2000" spc="-1" dirty="0">
                <a:solidFill>
                  <a:srgbClr val="34393C"/>
                </a:solidFill>
                <a:latin typeface="+mj-ea"/>
                <a:ea typeface="+mj-ea"/>
              </a:rPr>
              <a:t>v2</a:t>
            </a:r>
            <a:r>
              <a:rPr lang="en-US" sz="2000" b="0" spc="-1" dirty="0">
                <a:solidFill>
                  <a:srgbClr val="34393C"/>
                </a:solidFill>
                <a:latin typeface="+mj-ea"/>
                <a:ea typeface="+mj-ea"/>
              </a:rPr>
              <a:t>) -&gt; </a:t>
            </a:r>
            <a:r>
              <a:rPr lang="en-US" altLang="zh-CN" sz="2000" b="0" spc="-1" dirty="0">
                <a:solidFill>
                  <a:srgbClr val="34393C"/>
                </a:solidFill>
                <a:latin typeface="+mj-ea"/>
                <a:ea typeface="+mj-ea"/>
              </a:rPr>
              <a:t>v4</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Sub</a:t>
            </a:r>
            <a:r>
              <a:rPr lang="en-US" sz="2000" b="0" spc="-1" dirty="0">
                <a:solidFill>
                  <a:srgbClr val="34393C"/>
                </a:solidFill>
                <a:latin typeface="+mj-ea"/>
                <a:ea typeface="+mj-ea"/>
              </a:rPr>
              <a:t>(</a:t>
            </a:r>
            <a:r>
              <a:rPr lang="en-US" altLang="zh-CN" sz="2000" b="0" spc="-1" dirty="0">
                <a:solidFill>
                  <a:srgbClr val="34393C"/>
                </a:solidFill>
                <a:latin typeface="+mj-ea"/>
                <a:ea typeface="+mj-ea"/>
              </a:rPr>
              <a:t>v4,</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v3</a:t>
            </a:r>
            <a:r>
              <a:rPr lang="en-US" sz="2000" b="0" spc="-1" dirty="0">
                <a:solidFill>
                  <a:srgbClr val="34393C"/>
                </a:solidFill>
                <a:latin typeface="+mj-ea"/>
                <a:ea typeface="+mj-ea"/>
              </a:rPr>
              <a:t>) -&gt; </a:t>
            </a:r>
            <a:r>
              <a:rPr lang="en-US" altLang="zh-CN" sz="2000" b="0" spc="-1" dirty="0">
                <a:solidFill>
                  <a:srgbClr val="34393C"/>
                </a:solidFill>
                <a:latin typeface="+mj-ea"/>
                <a:ea typeface="+mj-ea"/>
              </a:rPr>
              <a:t>v5</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mj-ea"/>
                <a:ea typeface="+mj-ea"/>
              </a:rPr>
              <a:t>Sub_grad</a:t>
            </a:r>
            <a:r>
              <a:rPr lang="en-US" altLang="zh-CN" sz="2000" b="0" spc="-1" dirty="0">
                <a:solidFill>
                  <a:schemeClr val="bg2">
                    <a:lumMod val="75000"/>
                  </a:schemeClr>
                </a:solidFill>
                <a:latin typeface="+mj-ea"/>
                <a:ea typeface="+mj-ea"/>
              </a:rPr>
              <a:t>(</a:t>
            </a:r>
            <a:r>
              <a:rPr lang="en-US" altLang="zh-CN" sz="2000" spc="-1" dirty="0">
                <a:solidFill>
                  <a:schemeClr val="bg2">
                    <a:lumMod val="75000"/>
                  </a:schemeClr>
                </a:solidFill>
                <a:latin typeface="+mj-ea"/>
                <a:ea typeface="+mj-ea"/>
              </a:rPr>
              <a:t>v5</a:t>
            </a:r>
            <a:r>
              <a:rPr lang="en-US" sz="2000" b="0" spc="-1" dirty="0">
                <a:solidFill>
                  <a:schemeClr val="bg2">
                    <a:lumMod val="75000"/>
                  </a:schemeClr>
                </a:solidFill>
                <a:latin typeface="+mj-ea"/>
                <a:ea typeface="+mj-ea"/>
              </a:rPr>
              <a:t>, </a:t>
            </a:r>
            <a:r>
              <a:rPr lang="en-US" altLang="zh-CN" sz="2000" b="0" spc="-1" dirty="0">
                <a:solidFill>
                  <a:schemeClr val="bg2">
                    <a:lumMod val="75000"/>
                  </a:schemeClr>
                </a:solidFill>
                <a:latin typeface="+mj-ea"/>
                <a:ea typeface="+mj-ea"/>
              </a:rPr>
              <a:t>v5_delta</a:t>
            </a:r>
            <a:r>
              <a:rPr lang="en-US" sz="2000" b="0" spc="-1" dirty="0">
                <a:solidFill>
                  <a:schemeClr val="bg2">
                    <a:lumMod val="75000"/>
                  </a:schemeClr>
                </a:solidFill>
                <a:latin typeface="+mj-ea"/>
                <a:ea typeface="+mj-ea"/>
              </a:rPr>
              <a:t>) -&gt; </a:t>
            </a:r>
            <a:r>
              <a:rPr lang="en-US" altLang="zh-CN" sz="2000" spc="-1" dirty="0">
                <a:solidFill>
                  <a:schemeClr val="bg2">
                    <a:lumMod val="75000"/>
                  </a:schemeClr>
                </a:solidFill>
                <a:latin typeface="+mj-ea"/>
                <a:ea typeface="+mj-ea"/>
              </a:rPr>
              <a:t>v4</a:t>
            </a:r>
            <a:r>
              <a:rPr lang="en-US" sz="2000" b="0" spc="-1" dirty="0">
                <a:solidFill>
                  <a:schemeClr val="bg2">
                    <a:lumMod val="75000"/>
                  </a:schemeClr>
                </a:solidFill>
                <a:latin typeface="+mj-ea"/>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mj-ea"/>
                <a:ea typeface="+mj-ea"/>
              </a:rPr>
              <a:t>….</a:t>
            </a:r>
            <a:endParaRPr lang="en-US" sz="2000" b="0" spc="-1" dirty="0">
              <a:solidFill>
                <a:schemeClr val="bg2">
                  <a:lumMod val="75000"/>
                </a:schemeClr>
              </a:solidFill>
              <a:latin typeface="+mj-ea"/>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a:srcRect l="-1" r="51811"/>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a:t>
            </a:r>
            <a:r>
              <a:rPr lang="zh-CN" altLang="en-US" dirty="0"/>
              <a:t>）</a:t>
            </a:r>
            <a:endParaRPr lang="en-US" sz="3200" b="0" spc="-1" dirty="0">
              <a:solidFill>
                <a:srgbClr val="1A1A1A"/>
              </a:solidFill>
              <a:latin typeface="Segoe UI"/>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II</a:t>
            </a:r>
            <a:r>
              <a:rPr lang="zh-CN" altLang="en-US" dirty="0"/>
              <a:t>）</a:t>
            </a:r>
            <a:endParaRPr lang="en-US" sz="3200" b="0" spc="-1" dirty="0">
              <a:solidFill>
                <a:srgbClr val="1A1A1A"/>
              </a:solidFill>
              <a:latin typeface="Segoe UI"/>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a:srcRect b="52002"/>
          <a:stretch/>
        </p:blipFill>
        <p:spPr>
          <a:xfrm>
            <a:off x="525165"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337741" y="1545189"/>
            <a:ext cx="4200921" cy="369332"/>
          </a:xfrm>
          <a:prstGeom prst="rect">
            <a:avLst/>
          </a:prstGeom>
        </p:spPr>
        <p:txBody>
          <a:bodyPr wrap="square">
            <a:spAutoFit/>
          </a:bodyPr>
          <a:lstStyle/>
          <a:p>
            <a:pPr algn="ctr"/>
            <a:r>
              <a:rPr lang="en-US" altLang="zh-CN" spc="-1" dirty="0">
                <a:solidFill>
                  <a:srgbClr val="34393C"/>
                </a:solidFill>
                <a:latin typeface="+mj-ea"/>
                <a:ea typeface="+mj-ea"/>
              </a:rPr>
              <a:t>GoogleNet</a:t>
            </a:r>
            <a:r>
              <a:rPr lang="zh-CN" altLang="en-US" spc="-1" dirty="0">
                <a:solidFill>
                  <a:srgbClr val="34393C"/>
                </a:solidFill>
                <a:latin typeface="+mj-ea"/>
                <a:ea typeface="+mj-ea"/>
              </a:rPr>
              <a:t> </a:t>
            </a:r>
            <a:r>
              <a:rPr lang="en-US" altLang="zh-CN" spc="-1" dirty="0">
                <a:solidFill>
                  <a:srgbClr val="34393C"/>
                </a:solidFill>
                <a:latin typeface="+mj-ea"/>
                <a:ea typeface="+mj-ea"/>
              </a:rPr>
              <a:t>Inception</a:t>
            </a:r>
            <a:r>
              <a:rPr lang="zh-CN" altLang="en-US" spc="-1" dirty="0">
                <a:solidFill>
                  <a:srgbClr val="34393C"/>
                </a:solidFill>
                <a:latin typeface="+mj-ea"/>
                <a:ea typeface="+mj-ea"/>
              </a:rPr>
              <a:t>模块</a:t>
            </a:r>
            <a:endParaRPr lang="zh-CN" altLang="en-US" dirty="0">
              <a:solidFill>
                <a:srgbClr val="34393C"/>
              </a:solidFill>
              <a:latin typeface="+mj-ea"/>
              <a:ea typeface="+mj-ea"/>
            </a:endParaRPr>
          </a:p>
        </p:txBody>
      </p:sp>
      <p:pic>
        <p:nvPicPr>
          <p:cNvPr id="9" name="图片 8">
            <a:extLst>
              <a:ext uri="{FF2B5EF4-FFF2-40B4-BE49-F238E27FC236}">
                <a16:creationId xmlns:a16="http://schemas.microsoft.com/office/drawing/2014/main" id="{FC044F11-38E8-FF4B-AAED-F8504F2177A8}"/>
              </a:ext>
            </a:extLst>
          </p:cNvPr>
          <p:cNvPicPr>
            <a:picLocks noChangeAspect="1"/>
          </p:cNvPicPr>
          <p:nvPr/>
        </p:nvPicPr>
        <p:blipFill>
          <a:blip r:embed="rId4"/>
          <a:stretch>
            <a:fillRect/>
          </a:stretch>
        </p:blipFill>
        <p:spPr>
          <a:xfrm>
            <a:off x="4946253" y="2249688"/>
            <a:ext cx="7060167" cy="3519840"/>
          </a:xfrm>
          <a:prstGeom prst="rect">
            <a:avLst/>
          </a:prstGeom>
        </p:spPr>
      </p:pic>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5"/>
          <a:stretch>
            <a:fillRect/>
          </a:stretch>
        </p:blipFill>
        <p:spPr>
          <a:xfrm>
            <a:off x="468944"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5"/>
          <a:stretch>
            <a:fillRect/>
          </a:stretch>
        </p:blipFill>
        <p:spPr>
          <a:xfrm>
            <a:off x="1416081"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5"/>
          <a:stretch>
            <a:fillRect/>
          </a:stretch>
        </p:blipFill>
        <p:spPr>
          <a:xfrm>
            <a:off x="2363218"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5"/>
          <a:stretch>
            <a:fillRect/>
          </a:stretch>
        </p:blipFill>
        <p:spPr>
          <a:xfrm>
            <a:off x="3310356"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mj-ea"/>
                <a:ea typeface="+mj-ea"/>
              </a:rPr>
              <a:t>Inception</a:t>
            </a:r>
            <a:r>
              <a:rPr lang="zh-CN" altLang="en-US" dirty="0">
                <a:solidFill>
                  <a:srgbClr val="34393C"/>
                </a:solidFill>
                <a:latin typeface="+mj-ea"/>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291506"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494223" y="5435932"/>
            <a:ext cx="1811778"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Altars</a:t>
            </a:r>
            <a:endParaRPr lang="zh-CN" altLang="en-US" dirty="0">
              <a:solidFill>
                <a:srgbClr val="34393C"/>
              </a:solidFill>
              <a:latin typeface="+mj-ea"/>
              <a:ea typeface="+mj-ea"/>
            </a:endParaRP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15569</TotalTime>
  <Words>660</Words>
  <Application>Microsoft Macintosh PowerPoint</Application>
  <PresentationFormat>自定义</PresentationFormat>
  <Paragraphs>94</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13</vt:i4>
      </vt:variant>
    </vt:vector>
  </HeadingPairs>
  <TitlesOfParts>
    <vt:vector size="34"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1640</cp:revision>
  <dcterms:created xsi:type="dcterms:W3CDTF">2015-01-14T10:38:57Z</dcterms:created>
  <dcterms:modified xsi:type="dcterms:W3CDTF">2022-10-08T15:18:56Z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